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7"/>
  </p:notesMasterIdLst>
  <p:sldIdLst>
    <p:sldId id="266" r:id="rId2"/>
    <p:sldId id="256" r:id="rId3"/>
    <p:sldId id="259" r:id="rId4"/>
    <p:sldId id="267" r:id="rId5"/>
    <p:sldId id="260" r:id="rId6"/>
    <p:sldId id="268" r:id="rId7"/>
    <p:sldId id="261" r:id="rId8"/>
    <p:sldId id="262" r:id="rId9"/>
    <p:sldId id="263" r:id="rId10"/>
    <p:sldId id="269" r:id="rId11"/>
    <p:sldId id="270" r:id="rId12"/>
    <p:sldId id="271" r:id="rId13"/>
    <p:sldId id="264" r:id="rId14"/>
    <p:sldId id="265" r:id="rId15"/>
    <p:sldId id="257" r:id="rId1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sv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jp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ECD948-E83B-4272-A16C-07D2FC8CAEC9}" type="datetimeFigureOut">
              <a:rPr lang="fr-FR" smtClean="0"/>
              <a:t>28/08/2024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C048EF-6D0C-400A-90C0-FFB94DD88B66}" type="slidenum">
              <a:rPr lang="fr-FR" smtClean="0"/>
              <a:t>‹N°›</a:t>
            </a:fld>
            <a:endParaRPr lang="fr-FR"/>
          </a:p>
        </p:txBody>
      </p:sp>
    </p:spTree>
    <p:extLst>
      <p:ext uri="{BB962C8B-B14F-4D97-AF65-F5344CB8AC3E}">
        <p14:creationId xmlns:p14="http://schemas.microsoft.com/office/powerpoint/2010/main" val="1990459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2AFEA3EC-85D3-4FCD-AEB0-C71D55788ABD}" type="datetime1">
              <a:rPr lang="en-US" smtClean="0"/>
              <a:t>8/28/2024</a:t>
            </a:fld>
            <a:endParaRPr lang="en-US" dirty="0"/>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‹N°›</a:t>
            </a:fld>
            <a:endParaRPr lang="en-US" dirty="0"/>
          </a:p>
        </p:txBody>
      </p:sp>
    </p:spTree>
    <p:extLst>
      <p:ext uri="{BB962C8B-B14F-4D97-AF65-F5344CB8AC3E}">
        <p14:creationId xmlns:p14="http://schemas.microsoft.com/office/powerpoint/2010/main" val="27114761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9D586B85-EF69-4818-8993-DDA912951F29}" type="datetime1">
              <a:rPr lang="en-US" smtClean="0"/>
              <a:t>8/28/2024</a:t>
            </a:fld>
            <a:endParaRPr lang="en-US" dirty="0"/>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‹N°›</a:t>
            </a:fld>
            <a:endParaRPr lang="en-US" dirty="0"/>
          </a:p>
        </p:txBody>
      </p:sp>
    </p:spTree>
    <p:extLst>
      <p:ext uri="{BB962C8B-B14F-4D97-AF65-F5344CB8AC3E}">
        <p14:creationId xmlns:p14="http://schemas.microsoft.com/office/powerpoint/2010/main" val="16906958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1244EA-DB34-4D5B-9039-1D6BFA2135B7}" type="datetime1">
              <a:rPr lang="en-US" smtClean="0"/>
              <a:t>8/28/2024</a:t>
            </a:fld>
            <a:endParaRPr lang="en-US" dirty="0"/>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‹N°›</a:t>
            </a:fld>
            <a:endParaRPr lang="en-US" dirty="0"/>
          </a:p>
        </p:txBody>
      </p:sp>
    </p:spTree>
    <p:extLst>
      <p:ext uri="{BB962C8B-B14F-4D97-AF65-F5344CB8AC3E}">
        <p14:creationId xmlns:p14="http://schemas.microsoft.com/office/powerpoint/2010/main" val="2588164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86EE3BF4-9548-488D-BCFA-4B182C922B1B}" type="datetime1">
              <a:rPr lang="en-US" smtClean="0"/>
              <a:t>8/28/2024</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‹N°›</a:t>
            </a:fld>
            <a:endParaRPr lang="en-US" dirty="0"/>
          </a:p>
        </p:txBody>
      </p:sp>
    </p:spTree>
    <p:extLst>
      <p:ext uri="{BB962C8B-B14F-4D97-AF65-F5344CB8AC3E}">
        <p14:creationId xmlns:p14="http://schemas.microsoft.com/office/powerpoint/2010/main" val="151908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4E09DDB9-1CEE-44ED-8559-E69615D1B7D2}" type="datetime1">
              <a:rPr lang="en-US" smtClean="0"/>
              <a:t>8/28/2024</a:t>
            </a:fld>
            <a:endParaRPr lang="en-US" dirty="0"/>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‹N°›</a:t>
            </a:fld>
            <a:endParaRPr lang="en-US" dirty="0"/>
          </a:p>
        </p:txBody>
      </p:sp>
    </p:spTree>
    <p:extLst>
      <p:ext uri="{BB962C8B-B14F-4D97-AF65-F5344CB8AC3E}">
        <p14:creationId xmlns:p14="http://schemas.microsoft.com/office/powerpoint/2010/main" val="12158894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7BB2E994-4A76-46C8-A738-457CF10CD9CF}" type="datetime1">
              <a:rPr lang="en-US" smtClean="0"/>
              <a:t>8/28/2024</a:t>
            </a:fld>
            <a:endParaRPr lang="en-US" dirty="0"/>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‹N°›</a:t>
            </a:fld>
            <a:endParaRPr lang="en-US" dirty="0"/>
          </a:p>
        </p:txBody>
      </p:sp>
    </p:spTree>
    <p:extLst>
      <p:ext uri="{BB962C8B-B14F-4D97-AF65-F5344CB8AC3E}">
        <p14:creationId xmlns:p14="http://schemas.microsoft.com/office/powerpoint/2010/main" val="1083308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4D27B980-0C14-4E11-997F-ADE7B4A73FB8}" type="datetime1">
              <a:rPr lang="en-US" smtClean="0"/>
              <a:t>8/28/2024</a:t>
            </a:fld>
            <a:endParaRPr lang="en-US" dirty="0"/>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‹N°›</a:t>
            </a:fld>
            <a:endParaRPr lang="en-US" dirty="0"/>
          </a:p>
        </p:txBody>
      </p:sp>
    </p:spTree>
    <p:extLst>
      <p:ext uri="{BB962C8B-B14F-4D97-AF65-F5344CB8AC3E}">
        <p14:creationId xmlns:p14="http://schemas.microsoft.com/office/powerpoint/2010/main" val="2568083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3C6A6C15-1B29-4B77-95E8-264368517116}" type="datetime1">
              <a:rPr lang="en-US" smtClean="0"/>
              <a:t>8/28/2024</a:t>
            </a:fld>
            <a:endParaRPr lang="en-US" dirty="0"/>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‹N°›</a:t>
            </a:fld>
            <a:endParaRPr lang="en-US" dirty="0"/>
          </a:p>
        </p:txBody>
      </p:sp>
    </p:spTree>
    <p:extLst>
      <p:ext uri="{BB962C8B-B14F-4D97-AF65-F5344CB8AC3E}">
        <p14:creationId xmlns:p14="http://schemas.microsoft.com/office/powerpoint/2010/main" val="1831146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D47EBEF8-C049-4D13-AC78-E86D5B38E9FF}" type="datetime1">
              <a:rPr lang="en-US" smtClean="0"/>
              <a:t>8/28/2024</a:t>
            </a:fld>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‹N°›</a:t>
            </a:fld>
            <a:endParaRPr lang="en-US" dirty="0"/>
          </a:p>
        </p:txBody>
      </p:sp>
    </p:spTree>
    <p:extLst>
      <p:ext uri="{BB962C8B-B14F-4D97-AF65-F5344CB8AC3E}">
        <p14:creationId xmlns:p14="http://schemas.microsoft.com/office/powerpoint/2010/main" val="3305161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0F882E58-EC72-4077-8CFC-776C85B5BB43}" type="datetime1">
              <a:rPr lang="en-US" smtClean="0"/>
              <a:t>8/28/2024</a:t>
            </a:fld>
            <a:endParaRPr lang="en-US" dirty="0"/>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‹N°›</a:t>
            </a:fld>
            <a:endParaRPr lang="en-US" dirty="0"/>
          </a:p>
        </p:txBody>
      </p:sp>
    </p:spTree>
    <p:extLst>
      <p:ext uri="{BB962C8B-B14F-4D97-AF65-F5344CB8AC3E}">
        <p14:creationId xmlns:p14="http://schemas.microsoft.com/office/powerpoint/2010/main" val="37101804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C9F7A643-4989-45E8-9243-41318B5B795F}" type="datetime1">
              <a:rPr lang="en-US" smtClean="0"/>
              <a:t>8/28/2024</a:t>
            </a:fld>
            <a:endParaRPr lang="en-US" dirty="0"/>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‹N°›</a:t>
            </a:fld>
            <a:endParaRPr lang="en-US" dirty="0"/>
          </a:p>
        </p:txBody>
      </p:sp>
    </p:spTree>
    <p:extLst>
      <p:ext uri="{BB962C8B-B14F-4D97-AF65-F5344CB8AC3E}">
        <p14:creationId xmlns:p14="http://schemas.microsoft.com/office/powerpoint/2010/main" val="1677041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A19117-810F-4CB5-8909-FA8FCD4AFAE4}" type="datetime1">
              <a:rPr lang="en-US" smtClean="0"/>
              <a:t>8/28/2024</a:t>
            </a:fld>
            <a:endParaRPr lang="en-US" dirty="0"/>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‹N°›</a:t>
            </a:fld>
            <a:endParaRPr lang="en-US" dirty="0"/>
          </a:p>
        </p:txBody>
      </p:sp>
    </p:spTree>
    <p:extLst>
      <p:ext uri="{BB962C8B-B14F-4D97-AF65-F5344CB8AC3E}">
        <p14:creationId xmlns:p14="http://schemas.microsoft.com/office/powerpoint/2010/main" val="3830106388"/>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hdr="0" ftr="0" dt="0"/>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11.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image" Target="../media/image56.png"/><Relationship Id="rId7" Type="http://schemas.openxmlformats.org/officeDocument/2006/relationships/image" Target="../media/image60.png"/><Relationship Id="rId2" Type="http://schemas.openxmlformats.org/officeDocument/2006/relationships/image" Target="../media/image55.png"/><Relationship Id="rId1" Type="http://schemas.openxmlformats.org/officeDocument/2006/relationships/slideLayout" Target="../slideLayouts/slideLayout7.xml"/><Relationship Id="rId6" Type="http://schemas.openxmlformats.org/officeDocument/2006/relationships/image" Target="../media/image59.png"/><Relationship Id="rId11" Type="http://schemas.openxmlformats.org/officeDocument/2006/relationships/image" Target="../media/image62.png"/><Relationship Id="rId5" Type="http://schemas.openxmlformats.org/officeDocument/2006/relationships/image" Target="../media/image58.png"/><Relationship Id="rId10" Type="http://schemas.openxmlformats.org/officeDocument/2006/relationships/image" Target="../media/image49.svg"/><Relationship Id="rId4" Type="http://schemas.openxmlformats.org/officeDocument/2006/relationships/image" Target="../media/image57.png"/><Relationship Id="rId9" Type="http://schemas.openxmlformats.org/officeDocument/2006/relationships/image" Target="../media/image48.png"/></Relationships>
</file>

<file path=ppt/slides/_rels/slide12.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65.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svg"/><Relationship Id="rId7"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 Id="rId9" Type="http://schemas.openxmlformats.org/officeDocument/2006/relationships/image" Target="../media/image15.sv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hyperlink" Target="https://www.alliage-ad.com/tutoriels-r/comment-verifier-les-hypotheses-de-la-regression-lineaire/" TargetMode="External"/><Relationship Id="rId2"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6.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8" Type="http://schemas.openxmlformats.org/officeDocument/2006/relationships/image" Target="../media/image34.png"/><Relationship Id="rId13" Type="http://schemas.openxmlformats.org/officeDocument/2006/relationships/image" Target="../media/image39.svg"/><Relationship Id="rId3" Type="http://schemas.openxmlformats.org/officeDocument/2006/relationships/image" Target="../media/image29.svg"/><Relationship Id="rId7" Type="http://schemas.openxmlformats.org/officeDocument/2006/relationships/image" Target="../media/image33.svg"/><Relationship Id="rId12" Type="http://schemas.openxmlformats.org/officeDocument/2006/relationships/image" Target="../media/image38.png"/><Relationship Id="rId2"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32.png"/><Relationship Id="rId11" Type="http://schemas.openxmlformats.org/officeDocument/2006/relationships/image" Target="../media/image37.svg"/><Relationship Id="rId5" Type="http://schemas.openxmlformats.org/officeDocument/2006/relationships/image" Target="../media/image31.svg"/><Relationship Id="rId15" Type="http://schemas.openxmlformats.org/officeDocument/2006/relationships/image" Target="../media/image41.svg"/><Relationship Id="rId10" Type="http://schemas.openxmlformats.org/officeDocument/2006/relationships/image" Target="../media/image36.png"/><Relationship Id="rId4" Type="http://schemas.openxmlformats.org/officeDocument/2006/relationships/image" Target="../media/image30.png"/><Relationship Id="rId9" Type="http://schemas.openxmlformats.org/officeDocument/2006/relationships/image" Target="../media/image35.svg"/><Relationship Id="rId14" Type="http://schemas.openxmlformats.org/officeDocument/2006/relationships/image" Target="../media/image40.png"/></Relationships>
</file>

<file path=ppt/slides/_rels/slide9.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image" Target="../media/image42.png"/><Relationship Id="rId1" Type="http://schemas.openxmlformats.org/officeDocument/2006/relationships/slideLayout" Target="../slideLayouts/slideLayout7.xml"/><Relationship Id="rId6" Type="http://schemas.openxmlformats.org/officeDocument/2006/relationships/image" Target="../media/image46.png"/><Relationship Id="rId11" Type="http://schemas.openxmlformats.org/officeDocument/2006/relationships/image" Target="../media/image51.png"/><Relationship Id="rId5" Type="http://schemas.openxmlformats.org/officeDocument/2006/relationships/image" Target="../media/image45.png"/><Relationship Id="rId10" Type="http://schemas.openxmlformats.org/officeDocument/2006/relationships/image" Target="../media/image50.png"/><Relationship Id="rId4" Type="http://schemas.openxmlformats.org/officeDocument/2006/relationships/image" Target="../media/image44.png"/><Relationship Id="rId9" Type="http://schemas.openxmlformats.org/officeDocument/2006/relationships/image" Target="../media/image49.sv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5EBDA67-D68F-BCAD-4B07-B2E7D4C863FD}"/>
              </a:ext>
            </a:extLst>
          </p:cNvPr>
          <p:cNvSpPr txBox="1"/>
          <p:nvPr/>
        </p:nvSpPr>
        <p:spPr>
          <a:xfrm>
            <a:off x="0" y="1208314"/>
            <a:ext cx="5856514" cy="2677656"/>
          </a:xfrm>
          <a:prstGeom prst="rect">
            <a:avLst/>
          </a:prstGeom>
          <a:noFill/>
        </p:spPr>
        <p:txBody>
          <a:bodyPr wrap="square" rtlCol="0">
            <a:spAutoFit/>
          </a:bodyPr>
          <a:lstStyle/>
          <a:p>
            <a:pPr algn="ctr"/>
            <a:r>
              <a:rPr lang="fr-FR" sz="2800" b="1" u="sng" dirty="0">
                <a:effectLst>
                  <a:outerShdw blurRad="38100" dist="38100" dir="2700000" algn="tl">
                    <a:srgbClr val="000000">
                      <a:alpha val="43137"/>
                    </a:srgbClr>
                  </a:outerShdw>
                </a:effectLst>
              </a:rPr>
              <a:t>PROJET 10 </a:t>
            </a:r>
          </a:p>
          <a:p>
            <a:pPr algn="ctr"/>
            <a:endParaRPr lang="fr-FR" sz="2800" b="1" u="sng" dirty="0">
              <a:effectLst>
                <a:outerShdw blurRad="38100" dist="38100" dir="2700000" algn="tl">
                  <a:srgbClr val="000000">
                    <a:alpha val="43137"/>
                  </a:srgbClr>
                </a:outerShdw>
              </a:effectLst>
            </a:endParaRPr>
          </a:p>
          <a:p>
            <a:pPr algn="ctr"/>
            <a:endParaRPr lang="fr-FR" sz="2800" b="1" u="sng" dirty="0">
              <a:effectLst>
                <a:outerShdw blurRad="38100" dist="38100" dir="2700000" algn="tl">
                  <a:srgbClr val="000000">
                    <a:alpha val="43137"/>
                  </a:srgbClr>
                </a:outerShdw>
              </a:effectLst>
            </a:endParaRPr>
          </a:p>
          <a:p>
            <a:pPr algn="ctr"/>
            <a:endParaRPr lang="fr-FR" sz="2800" b="1" u="sng" dirty="0">
              <a:effectLst>
                <a:outerShdw blurRad="38100" dist="38100" dir="2700000" algn="tl">
                  <a:srgbClr val="000000">
                    <a:alpha val="43137"/>
                  </a:srgbClr>
                </a:outerShdw>
              </a:effectLst>
            </a:endParaRPr>
          </a:p>
          <a:p>
            <a:pPr algn="ctr"/>
            <a:endParaRPr lang="fr-FR" sz="2800" b="1" u="sng" dirty="0">
              <a:effectLst>
                <a:outerShdw blurRad="38100" dist="38100" dir="2700000" algn="tl">
                  <a:srgbClr val="000000">
                    <a:alpha val="43137"/>
                  </a:srgbClr>
                </a:outerShdw>
              </a:effectLst>
            </a:endParaRPr>
          </a:p>
          <a:p>
            <a:r>
              <a:rPr lang="fr-FR" sz="2800" b="1" dirty="0">
                <a:effectLst>
                  <a:outerShdw blurRad="38100" dist="38100" dir="2700000" algn="tl">
                    <a:srgbClr val="000000">
                      <a:alpha val="43137"/>
                    </a:srgbClr>
                  </a:outerShdw>
                </a:effectLst>
              </a:rPr>
              <a:t>Détecter des faux billets avec R ou Python</a:t>
            </a:r>
          </a:p>
        </p:txBody>
      </p:sp>
      <p:sp>
        <p:nvSpPr>
          <p:cNvPr id="3" name="ZoneTexte 2">
            <a:extLst>
              <a:ext uri="{FF2B5EF4-FFF2-40B4-BE49-F238E27FC236}">
                <a16:creationId xmlns:a16="http://schemas.microsoft.com/office/drawing/2014/main" id="{599C75CA-F977-4203-E17F-1424ABA47A54}"/>
              </a:ext>
            </a:extLst>
          </p:cNvPr>
          <p:cNvSpPr txBox="1"/>
          <p:nvPr/>
        </p:nvSpPr>
        <p:spPr>
          <a:xfrm>
            <a:off x="0" y="6324598"/>
            <a:ext cx="5529943" cy="646331"/>
          </a:xfrm>
          <a:prstGeom prst="rect">
            <a:avLst/>
          </a:prstGeom>
          <a:noFill/>
        </p:spPr>
        <p:txBody>
          <a:bodyPr wrap="square" rtlCol="0">
            <a:spAutoFit/>
          </a:bodyPr>
          <a:lstStyle/>
          <a:p>
            <a:r>
              <a:rPr lang="fr-FR" dirty="0"/>
              <a:t>Présentation par Edine BENAKLI</a:t>
            </a:r>
          </a:p>
          <a:p>
            <a:endParaRPr lang="fr-FR" dirty="0"/>
          </a:p>
        </p:txBody>
      </p:sp>
      <p:sp>
        <p:nvSpPr>
          <p:cNvPr id="4" name="Espace réservé du numéro de diapositive 3">
            <a:extLst>
              <a:ext uri="{FF2B5EF4-FFF2-40B4-BE49-F238E27FC236}">
                <a16:creationId xmlns:a16="http://schemas.microsoft.com/office/drawing/2014/main" id="{7DBBFCE4-7F28-5CE7-2B70-A2E6EED74B3E}"/>
              </a:ext>
            </a:extLst>
          </p:cNvPr>
          <p:cNvSpPr>
            <a:spLocks noGrp="1"/>
          </p:cNvSpPr>
          <p:nvPr>
            <p:ph type="sldNum" sz="quarter" idx="12"/>
          </p:nvPr>
        </p:nvSpPr>
        <p:spPr/>
        <p:txBody>
          <a:bodyPr/>
          <a:lstStyle/>
          <a:p>
            <a:fld id="{312CC964-A50B-4C29-B4E4-2C30BB34CCF3}" type="slidenum">
              <a:rPr lang="en-US" smtClean="0"/>
              <a:t>1</a:t>
            </a:fld>
            <a:endParaRPr lang="en-US" dirty="0"/>
          </a:p>
        </p:txBody>
      </p:sp>
    </p:spTree>
    <p:extLst>
      <p:ext uri="{BB962C8B-B14F-4D97-AF65-F5344CB8AC3E}">
        <p14:creationId xmlns:p14="http://schemas.microsoft.com/office/powerpoint/2010/main" val="719603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C9EB0FF4-5EC9-DBCA-12FB-8E106C7FF9B2}"/>
              </a:ext>
            </a:extLst>
          </p:cNvPr>
          <p:cNvSpPr txBox="1">
            <a:spLocks/>
          </p:cNvSpPr>
          <p:nvPr/>
        </p:nvSpPr>
        <p:spPr>
          <a:xfrm>
            <a:off x="3145972" y="194552"/>
            <a:ext cx="9046028" cy="555170"/>
          </a:xfrm>
          <a:prstGeom prst="rect">
            <a:avLst/>
          </a:prstGeom>
        </p:spPr>
        <p:txBody>
          <a:bodyPr>
            <a:normAutofit fontScale="97500" lnSpcReduction="10000"/>
          </a:bodyPr>
          <a:lst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a:lstStyle>
          <a:p>
            <a:r>
              <a:rPr lang="fr-FR" sz="3600" b="1" u="sng" dirty="0">
                <a:latin typeface="+mn-lt"/>
              </a:rPr>
              <a:t>K-means :</a:t>
            </a:r>
          </a:p>
        </p:txBody>
      </p:sp>
      <p:pic>
        <p:nvPicPr>
          <p:cNvPr id="5" name="Image 4">
            <a:extLst>
              <a:ext uri="{FF2B5EF4-FFF2-40B4-BE49-F238E27FC236}">
                <a16:creationId xmlns:a16="http://schemas.microsoft.com/office/drawing/2014/main" id="{581E3714-E863-DE24-3E65-10C7F975DAFF}"/>
              </a:ext>
            </a:extLst>
          </p:cNvPr>
          <p:cNvPicPr>
            <a:picLocks noChangeAspect="1"/>
          </p:cNvPicPr>
          <p:nvPr/>
        </p:nvPicPr>
        <p:blipFill>
          <a:blip r:embed="rId2"/>
          <a:stretch>
            <a:fillRect/>
          </a:stretch>
        </p:blipFill>
        <p:spPr>
          <a:xfrm>
            <a:off x="5780464" y="1284514"/>
            <a:ext cx="6271890" cy="4360748"/>
          </a:xfrm>
          <a:prstGeom prst="rect">
            <a:avLst/>
          </a:prstGeom>
        </p:spPr>
      </p:pic>
      <p:pic>
        <p:nvPicPr>
          <p:cNvPr id="7" name="Image 6">
            <a:extLst>
              <a:ext uri="{FF2B5EF4-FFF2-40B4-BE49-F238E27FC236}">
                <a16:creationId xmlns:a16="http://schemas.microsoft.com/office/drawing/2014/main" id="{318B34A1-25A1-F78F-2DDF-0F229EA77B94}"/>
              </a:ext>
            </a:extLst>
          </p:cNvPr>
          <p:cNvPicPr>
            <a:picLocks noChangeAspect="1"/>
          </p:cNvPicPr>
          <p:nvPr/>
        </p:nvPicPr>
        <p:blipFill>
          <a:blip r:embed="rId3"/>
          <a:stretch>
            <a:fillRect/>
          </a:stretch>
        </p:blipFill>
        <p:spPr>
          <a:xfrm>
            <a:off x="231652" y="1075375"/>
            <a:ext cx="5001323" cy="3858163"/>
          </a:xfrm>
          <a:prstGeom prst="rect">
            <a:avLst/>
          </a:prstGeom>
        </p:spPr>
      </p:pic>
      <p:pic>
        <p:nvPicPr>
          <p:cNvPr id="9" name="Image 8">
            <a:extLst>
              <a:ext uri="{FF2B5EF4-FFF2-40B4-BE49-F238E27FC236}">
                <a16:creationId xmlns:a16="http://schemas.microsoft.com/office/drawing/2014/main" id="{DAB10D68-A792-1F09-9EEE-502E6942D28B}"/>
              </a:ext>
            </a:extLst>
          </p:cNvPr>
          <p:cNvPicPr>
            <a:picLocks noChangeAspect="1"/>
          </p:cNvPicPr>
          <p:nvPr/>
        </p:nvPicPr>
        <p:blipFill>
          <a:blip r:embed="rId4"/>
          <a:stretch>
            <a:fillRect/>
          </a:stretch>
        </p:blipFill>
        <p:spPr>
          <a:xfrm>
            <a:off x="2834070" y="1284514"/>
            <a:ext cx="2303988" cy="2710140"/>
          </a:xfrm>
          <a:prstGeom prst="rect">
            <a:avLst/>
          </a:prstGeom>
        </p:spPr>
      </p:pic>
      <p:sp>
        <p:nvSpPr>
          <p:cNvPr id="10" name="ZoneTexte 9">
            <a:extLst>
              <a:ext uri="{FF2B5EF4-FFF2-40B4-BE49-F238E27FC236}">
                <a16:creationId xmlns:a16="http://schemas.microsoft.com/office/drawing/2014/main" id="{EDE89381-4216-EE43-E270-23DDFCF9F5BD}"/>
              </a:ext>
            </a:extLst>
          </p:cNvPr>
          <p:cNvSpPr txBox="1"/>
          <p:nvPr/>
        </p:nvSpPr>
        <p:spPr>
          <a:xfrm>
            <a:off x="7884313" y="854291"/>
            <a:ext cx="3839601" cy="369332"/>
          </a:xfrm>
          <a:prstGeom prst="rect">
            <a:avLst/>
          </a:prstGeom>
          <a:noFill/>
        </p:spPr>
        <p:txBody>
          <a:bodyPr wrap="square" rtlCol="0">
            <a:spAutoFit/>
          </a:bodyPr>
          <a:lstStyle/>
          <a:p>
            <a:r>
              <a:rPr lang="fr-FR" dirty="0"/>
              <a:t>Visualisation avec 2 clusters </a:t>
            </a:r>
          </a:p>
        </p:txBody>
      </p:sp>
      <p:sp>
        <p:nvSpPr>
          <p:cNvPr id="11" name="Espace réservé du numéro de diapositive 10">
            <a:extLst>
              <a:ext uri="{FF2B5EF4-FFF2-40B4-BE49-F238E27FC236}">
                <a16:creationId xmlns:a16="http://schemas.microsoft.com/office/drawing/2014/main" id="{898851BB-76F6-AC39-A9E8-EF66FA4B5479}"/>
              </a:ext>
            </a:extLst>
          </p:cNvPr>
          <p:cNvSpPr>
            <a:spLocks noGrp="1"/>
          </p:cNvSpPr>
          <p:nvPr>
            <p:ph type="sldNum" sz="quarter" idx="12"/>
          </p:nvPr>
        </p:nvSpPr>
        <p:spPr/>
        <p:txBody>
          <a:bodyPr/>
          <a:lstStyle/>
          <a:p>
            <a:fld id="{312CC964-A50B-4C29-B4E4-2C30BB34CCF3}" type="slidenum">
              <a:rPr lang="en-US" smtClean="0"/>
              <a:t>10</a:t>
            </a:fld>
            <a:endParaRPr lang="en-US" dirty="0"/>
          </a:p>
        </p:txBody>
      </p:sp>
    </p:spTree>
    <p:extLst>
      <p:ext uri="{BB962C8B-B14F-4D97-AF65-F5344CB8AC3E}">
        <p14:creationId xmlns:p14="http://schemas.microsoft.com/office/powerpoint/2010/main" val="27710781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C9EB0FF4-5EC9-DBCA-12FB-8E106C7FF9B2}"/>
              </a:ext>
            </a:extLst>
          </p:cNvPr>
          <p:cNvSpPr txBox="1">
            <a:spLocks/>
          </p:cNvSpPr>
          <p:nvPr/>
        </p:nvSpPr>
        <p:spPr>
          <a:xfrm>
            <a:off x="1393372" y="315686"/>
            <a:ext cx="9046028" cy="555170"/>
          </a:xfrm>
          <a:prstGeom prst="rect">
            <a:avLst/>
          </a:prstGeom>
        </p:spPr>
        <p:txBody>
          <a:bodyPr>
            <a:normAutofit fontScale="97500" lnSpcReduction="10000"/>
          </a:bodyPr>
          <a:lst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a:lstStyle>
          <a:p>
            <a:r>
              <a:rPr lang="fr-FR" sz="3600" b="1" u="sng" dirty="0">
                <a:latin typeface="+mn-lt"/>
              </a:rPr>
              <a:t>Régression Logistique :</a:t>
            </a:r>
          </a:p>
        </p:txBody>
      </p:sp>
      <p:pic>
        <p:nvPicPr>
          <p:cNvPr id="5" name="Image 4">
            <a:extLst>
              <a:ext uri="{FF2B5EF4-FFF2-40B4-BE49-F238E27FC236}">
                <a16:creationId xmlns:a16="http://schemas.microsoft.com/office/drawing/2014/main" id="{A680C1E8-C8CD-2AA4-D957-D22732716493}"/>
              </a:ext>
            </a:extLst>
          </p:cNvPr>
          <p:cNvPicPr>
            <a:picLocks noChangeAspect="1"/>
          </p:cNvPicPr>
          <p:nvPr/>
        </p:nvPicPr>
        <p:blipFill rotWithShape="1">
          <a:blip r:embed="rId2"/>
          <a:srcRect b="46232"/>
          <a:stretch/>
        </p:blipFill>
        <p:spPr>
          <a:xfrm>
            <a:off x="1046155" y="2274750"/>
            <a:ext cx="3012090" cy="556104"/>
          </a:xfrm>
          <a:prstGeom prst="rect">
            <a:avLst/>
          </a:prstGeom>
        </p:spPr>
      </p:pic>
      <p:pic>
        <p:nvPicPr>
          <p:cNvPr id="7" name="Image 6">
            <a:extLst>
              <a:ext uri="{FF2B5EF4-FFF2-40B4-BE49-F238E27FC236}">
                <a16:creationId xmlns:a16="http://schemas.microsoft.com/office/drawing/2014/main" id="{046C0DBC-014A-F2DB-BAFF-E5D8F2CE76E6}"/>
              </a:ext>
            </a:extLst>
          </p:cNvPr>
          <p:cNvPicPr>
            <a:picLocks noChangeAspect="1"/>
          </p:cNvPicPr>
          <p:nvPr/>
        </p:nvPicPr>
        <p:blipFill>
          <a:blip r:embed="rId3"/>
          <a:stretch>
            <a:fillRect/>
          </a:stretch>
        </p:blipFill>
        <p:spPr>
          <a:xfrm>
            <a:off x="2344600" y="3294015"/>
            <a:ext cx="3700486" cy="740097"/>
          </a:xfrm>
          <a:prstGeom prst="rect">
            <a:avLst/>
          </a:prstGeom>
        </p:spPr>
      </p:pic>
      <p:pic>
        <p:nvPicPr>
          <p:cNvPr id="9" name="Image 8">
            <a:extLst>
              <a:ext uri="{FF2B5EF4-FFF2-40B4-BE49-F238E27FC236}">
                <a16:creationId xmlns:a16="http://schemas.microsoft.com/office/drawing/2014/main" id="{03E1F445-3CF2-8EF2-E8FC-C470F4671405}"/>
              </a:ext>
            </a:extLst>
          </p:cNvPr>
          <p:cNvPicPr>
            <a:picLocks noChangeAspect="1"/>
          </p:cNvPicPr>
          <p:nvPr/>
        </p:nvPicPr>
        <p:blipFill>
          <a:blip r:embed="rId4"/>
          <a:stretch>
            <a:fillRect/>
          </a:stretch>
        </p:blipFill>
        <p:spPr>
          <a:xfrm>
            <a:off x="534869" y="4354391"/>
            <a:ext cx="3700486" cy="939097"/>
          </a:xfrm>
          <a:prstGeom prst="rect">
            <a:avLst/>
          </a:prstGeom>
        </p:spPr>
      </p:pic>
      <p:pic>
        <p:nvPicPr>
          <p:cNvPr id="11" name="Image 10">
            <a:extLst>
              <a:ext uri="{FF2B5EF4-FFF2-40B4-BE49-F238E27FC236}">
                <a16:creationId xmlns:a16="http://schemas.microsoft.com/office/drawing/2014/main" id="{769A0D07-C1E2-D605-01A7-5BC8FAACA34B}"/>
              </a:ext>
            </a:extLst>
          </p:cNvPr>
          <p:cNvPicPr>
            <a:picLocks noChangeAspect="1"/>
          </p:cNvPicPr>
          <p:nvPr/>
        </p:nvPicPr>
        <p:blipFill>
          <a:blip r:embed="rId5"/>
          <a:stretch>
            <a:fillRect/>
          </a:stretch>
        </p:blipFill>
        <p:spPr>
          <a:xfrm>
            <a:off x="7435520" y="566056"/>
            <a:ext cx="2002391" cy="2748380"/>
          </a:xfrm>
          <a:prstGeom prst="rect">
            <a:avLst/>
          </a:prstGeom>
        </p:spPr>
      </p:pic>
      <p:cxnSp>
        <p:nvCxnSpPr>
          <p:cNvPr id="12" name="Connecteur droit 11">
            <a:extLst>
              <a:ext uri="{FF2B5EF4-FFF2-40B4-BE49-F238E27FC236}">
                <a16:creationId xmlns:a16="http://schemas.microsoft.com/office/drawing/2014/main" id="{6DFC262C-AA68-9E57-AFF2-6546DD9BDB59}"/>
              </a:ext>
            </a:extLst>
          </p:cNvPr>
          <p:cNvCxnSpPr/>
          <p:nvPr/>
        </p:nvCxnSpPr>
        <p:spPr>
          <a:xfrm>
            <a:off x="7077338" y="453662"/>
            <a:ext cx="0" cy="6088652"/>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pic>
        <p:nvPicPr>
          <p:cNvPr id="14" name="Image 13">
            <a:extLst>
              <a:ext uri="{FF2B5EF4-FFF2-40B4-BE49-F238E27FC236}">
                <a16:creationId xmlns:a16="http://schemas.microsoft.com/office/drawing/2014/main" id="{5C7CFE7C-6F60-64D5-EA80-2F92A4A9AAA7}"/>
              </a:ext>
            </a:extLst>
          </p:cNvPr>
          <p:cNvPicPr>
            <a:picLocks noChangeAspect="1"/>
          </p:cNvPicPr>
          <p:nvPr/>
        </p:nvPicPr>
        <p:blipFill>
          <a:blip r:embed="rId6"/>
          <a:stretch>
            <a:fillRect/>
          </a:stretch>
        </p:blipFill>
        <p:spPr>
          <a:xfrm>
            <a:off x="7644274" y="3818666"/>
            <a:ext cx="3587274" cy="1782565"/>
          </a:xfrm>
          <a:prstGeom prst="rect">
            <a:avLst/>
          </a:prstGeom>
        </p:spPr>
      </p:pic>
      <p:pic>
        <p:nvPicPr>
          <p:cNvPr id="16" name="Image 15">
            <a:extLst>
              <a:ext uri="{FF2B5EF4-FFF2-40B4-BE49-F238E27FC236}">
                <a16:creationId xmlns:a16="http://schemas.microsoft.com/office/drawing/2014/main" id="{E3B68BE3-A441-BC1B-FC82-2317AD40C3E3}"/>
              </a:ext>
            </a:extLst>
          </p:cNvPr>
          <p:cNvPicPr>
            <a:picLocks noChangeAspect="1"/>
          </p:cNvPicPr>
          <p:nvPr/>
        </p:nvPicPr>
        <p:blipFill>
          <a:blip r:embed="rId7"/>
          <a:stretch>
            <a:fillRect/>
          </a:stretch>
        </p:blipFill>
        <p:spPr>
          <a:xfrm>
            <a:off x="4799543" y="5761250"/>
            <a:ext cx="1849272" cy="410950"/>
          </a:xfrm>
          <a:prstGeom prst="rect">
            <a:avLst/>
          </a:prstGeom>
        </p:spPr>
      </p:pic>
      <p:pic>
        <p:nvPicPr>
          <p:cNvPr id="18" name="Image 17">
            <a:extLst>
              <a:ext uri="{FF2B5EF4-FFF2-40B4-BE49-F238E27FC236}">
                <a16:creationId xmlns:a16="http://schemas.microsoft.com/office/drawing/2014/main" id="{29949E79-D867-5878-A966-1F4B720BADA5}"/>
              </a:ext>
            </a:extLst>
          </p:cNvPr>
          <p:cNvPicPr>
            <a:picLocks noChangeAspect="1"/>
          </p:cNvPicPr>
          <p:nvPr/>
        </p:nvPicPr>
        <p:blipFill>
          <a:blip r:embed="rId8"/>
          <a:stretch>
            <a:fillRect/>
          </a:stretch>
        </p:blipFill>
        <p:spPr>
          <a:xfrm>
            <a:off x="883702" y="5849423"/>
            <a:ext cx="2481354" cy="322777"/>
          </a:xfrm>
          <a:prstGeom prst="rect">
            <a:avLst/>
          </a:prstGeom>
        </p:spPr>
      </p:pic>
      <p:pic>
        <p:nvPicPr>
          <p:cNvPr id="19" name="Graphique 18" descr="Ajouter avec un remplissage uni">
            <a:extLst>
              <a:ext uri="{FF2B5EF4-FFF2-40B4-BE49-F238E27FC236}">
                <a16:creationId xmlns:a16="http://schemas.microsoft.com/office/drawing/2014/main" id="{C2B2F836-D313-CCE0-8115-D36E2859F43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740521" y="5731595"/>
            <a:ext cx="470260" cy="470260"/>
          </a:xfrm>
          <a:prstGeom prst="rect">
            <a:avLst/>
          </a:prstGeom>
        </p:spPr>
      </p:pic>
      <p:sp>
        <p:nvSpPr>
          <p:cNvPr id="20" name="ZoneTexte 19">
            <a:extLst>
              <a:ext uri="{FF2B5EF4-FFF2-40B4-BE49-F238E27FC236}">
                <a16:creationId xmlns:a16="http://schemas.microsoft.com/office/drawing/2014/main" id="{19EA76A8-DA26-4BEB-B337-6321FC9EFCC6}"/>
              </a:ext>
            </a:extLst>
          </p:cNvPr>
          <p:cNvSpPr txBox="1"/>
          <p:nvPr/>
        </p:nvSpPr>
        <p:spPr>
          <a:xfrm>
            <a:off x="9850520" y="1396856"/>
            <a:ext cx="1534886" cy="1477328"/>
          </a:xfrm>
          <a:prstGeom prst="rect">
            <a:avLst/>
          </a:prstGeom>
          <a:noFill/>
        </p:spPr>
        <p:txBody>
          <a:bodyPr wrap="square" rtlCol="0">
            <a:spAutoFit/>
          </a:bodyPr>
          <a:lstStyle/>
          <a:p>
            <a:r>
              <a:rPr lang="fr-FR" dirty="0"/>
              <a:t>Sur l’ensemble test, 2 lignes ont été mal prédites par le modèle.</a:t>
            </a:r>
          </a:p>
        </p:txBody>
      </p:sp>
      <p:pic>
        <p:nvPicPr>
          <p:cNvPr id="22" name="Image 21">
            <a:extLst>
              <a:ext uri="{FF2B5EF4-FFF2-40B4-BE49-F238E27FC236}">
                <a16:creationId xmlns:a16="http://schemas.microsoft.com/office/drawing/2014/main" id="{524FB225-5EAE-4E9A-A70A-554C863B2F33}"/>
              </a:ext>
            </a:extLst>
          </p:cNvPr>
          <p:cNvPicPr>
            <a:picLocks noChangeAspect="1"/>
          </p:cNvPicPr>
          <p:nvPr/>
        </p:nvPicPr>
        <p:blipFill>
          <a:blip r:embed="rId11"/>
          <a:stretch>
            <a:fillRect/>
          </a:stretch>
        </p:blipFill>
        <p:spPr>
          <a:xfrm>
            <a:off x="333793" y="1281473"/>
            <a:ext cx="6529284" cy="555170"/>
          </a:xfrm>
          <a:prstGeom prst="rect">
            <a:avLst/>
          </a:prstGeom>
        </p:spPr>
      </p:pic>
      <p:sp>
        <p:nvSpPr>
          <p:cNvPr id="23" name="Espace réservé du numéro de diapositive 22">
            <a:extLst>
              <a:ext uri="{FF2B5EF4-FFF2-40B4-BE49-F238E27FC236}">
                <a16:creationId xmlns:a16="http://schemas.microsoft.com/office/drawing/2014/main" id="{054B1EDA-A910-0F84-D926-6BBEC5B9DA48}"/>
              </a:ext>
            </a:extLst>
          </p:cNvPr>
          <p:cNvSpPr>
            <a:spLocks noGrp="1"/>
          </p:cNvSpPr>
          <p:nvPr>
            <p:ph type="sldNum" sz="quarter" idx="12"/>
          </p:nvPr>
        </p:nvSpPr>
        <p:spPr/>
        <p:txBody>
          <a:bodyPr/>
          <a:lstStyle/>
          <a:p>
            <a:fld id="{312CC964-A50B-4C29-B4E4-2C30BB34CCF3}" type="slidenum">
              <a:rPr lang="en-US" smtClean="0"/>
              <a:t>11</a:t>
            </a:fld>
            <a:endParaRPr lang="en-US" dirty="0"/>
          </a:p>
        </p:txBody>
      </p:sp>
    </p:spTree>
    <p:extLst>
      <p:ext uri="{BB962C8B-B14F-4D97-AF65-F5344CB8AC3E}">
        <p14:creationId xmlns:p14="http://schemas.microsoft.com/office/powerpoint/2010/main" val="401707251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14"/>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0" presetClass="entr" presetSubtype="0"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0" presetClass="entr" presetSubtype="0" fill="hold" nodeType="with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C9EB0FF4-5EC9-DBCA-12FB-8E106C7FF9B2}"/>
              </a:ext>
            </a:extLst>
          </p:cNvPr>
          <p:cNvSpPr txBox="1">
            <a:spLocks/>
          </p:cNvSpPr>
          <p:nvPr/>
        </p:nvSpPr>
        <p:spPr>
          <a:xfrm>
            <a:off x="1774372" y="281637"/>
            <a:ext cx="9046028" cy="555170"/>
          </a:xfrm>
          <a:prstGeom prst="rect">
            <a:avLst/>
          </a:prstGeom>
        </p:spPr>
        <p:txBody>
          <a:bodyPr>
            <a:normAutofit fontScale="97500" lnSpcReduction="10000"/>
          </a:bodyPr>
          <a:lst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a:lstStyle>
          <a:p>
            <a:r>
              <a:rPr lang="fr-FR" sz="3600" b="1" u="sng" dirty="0">
                <a:latin typeface="+mn-lt"/>
              </a:rPr>
              <a:t>Régression LOGISTIQUE :</a:t>
            </a:r>
          </a:p>
        </p:txBody>
      </p:sp>
      <p:pic>
        <p:nvPicPr>
          <p:cNvPr id="4" name="Image 3">
            <a:extLst>
              <a:ext uri="{FF2B5EF4-FFF2-40B4-BE49-F238E27FC236}">
                <a16:creationId xmlns:a16="http://schemas.microsoft.com/office/drawing/2014/main" id="{A0672D48-0333-BA48-BE62-E53839D3AB31}"/>
              </a:ext>
            </a:extLst>
          </p:cNvPr>
          <p:cNvPicPr>
            <a:picLocks noChangeAspect="1"/>
          </p:cNvPicPr>
          <p:nvPr/>
        </p:nvPicPr>
        <p:blipFill>
          <a:blip r:embed="rId2"/>
          <a:stretch>
            <a:fillRect/>
          </a:stretch>
        </p:blipFill>
        <p:spPr>
          <a:xfrm>
            <a:off x="369276" y="1148344"/>
            <a:ext cx="6315392" cy="4670206"/>
          </a:xfrm>
          <a:prstGeom prst="rect">
            <a:avLst/>
          </a:prstGeom>
        </p:spPr>
      </p:pic>
      <p:sp>
        <p:nvSpPr>
          <p:cNvPr id="6" name="ZoneTexte 5">
            <a:extLst>
              <a:ext uri="{FF2B5EF4-FFF2-40B4-BE49-F238E27FC236}">
                <a16:creationId xmlns:a16="http://schemas.microsoft.com/office/drawing/2014/main" id="{EAB5B44C-9295-C35E-06D1-3C51E28474B2}"/>
              </a:ext>
            </a:extLst>
          </p:cNvPr>
          <p:cNvSpPr txBox="1"/>
          <p:nvPr/>
        </p:nvSpPr>
        <p:spPr>
          <a:xfrm>
            <a:off x="7361780" y="138585"/>
            <a:ext cx="4180115" cy="6524863"/>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fr-FR" sz="1600" dirty="0"/>
              <a:t>Pseudo R² : A</a:t>
            </a:r>
            <a:r>
              <a:rPr lang="fr-FR" altLang="fr-FR" sz="1600" dirty="0"/>
              <a:t>vec un pseudo R² de 0.9516, cela suggère que le modèle explique 95.16% de la variation dans « </a:t>
            </a:r>
            <a:r>
              <a:rPr lang="fr-FR" altLang="fr-FR" sz="1600" dirty="0" err="1"/>
              <a:t>is_genuine</a:t>
            </a:r>
            <a:r>
              <a:rPr lang="fr-FR" altLang="fr-FR" sz="1600" dirty="0"/>
              <a:t> », ce qui suggère un bon ajustement du modèle.</a:t>
            </a:r>
          </a:p>
          <a:p>
            <a:endParaRPr lang="fr-FR" sz="1600" dirty="0"/>
          </a:p>
          <a:p>
            <a:pPr marL="0" marR="0" lvl="0" indent="0" algn="l" defTabSz="914400" rtl="0" eaLnBrk="0" fontAlgn="base" latinLnBrk="0" hangingPunct="0">
              <a:lnSpc>
                <a:spcPct val="100000"/>
              </a:lnSpc>
              <a:spcBef>
                <a:spcPct val="0"/>
              </a:spcBef>
              <a:spcAft>
                <a:spcPct val="0"/>
              </a:spcAft>
              <a:buClrTx/>
              <a:buSzTx/>
              <a:buFontTx/>
              <a:buNone/>
              <a:tabLst/>
            </a:pPr>
            <a:r>
              <a:rPr lang="fr-FR" sz="1600" dirty="0"/>
              <a:t>Coef : </a:t>
            </a:r>
            <a:r>
              <a:rPr lang="fr-FR" altLang="fr-FR" sz="1600" dirty="0"/>
              <a:t>Montre l'impact de chaque variable indépendante sur les log-</a:t>
            </a:r>
            <a:r>
              <a:rPr lang="fr-FR" altLang="fr-FR" sz="1600" dirty="0" err="1"/>
              <a:t>odds</a:t>
            </a:r>
            <a:r>
              <a:rPr lang="fr-FR" altLang="fr-FR" sz="1600" dirty="0"/>
              <a:t>* </a:t>
            </a:r>
            <a:r>
              <a:rPr lang="fr-FR" sz="1600" dirty="0"/>
              <a:t>(logarithme des cotes)</a:t>
            </a:r>
            <a:r>
              <a:rPr lang="fr-FR" altLang="fr-FR" sz="1600" dirty="0"/>
              <a:t> de la variable dépendante « </a:t>
            </a:r>
            <a:r>
              <a:rPr lang="fr-FR" altLang="fr-FR" sz="1600" dirty="0" err="1"/>
              <a:t>is_genuine</a:t>
            </a:r>
            <a:r>
              <a:rPr lang="fr-FR" altLang="fr-FR" sz="1600" dirty="0"/>
              <a:t> ». </a:t>
            </a:r>
            <a:r>
              <a:rPr kumimoji="0" lang="fr-FR" altLang="fr-FR" sz="1600" b="0" i="0" u="none" strike="noStrike" cap="none" normalizeH="0" baseline="0" dirty="0">
                <a:ln>
                  <a:noFill/>
                </a:ln>
                <a:solidFill>
                  <a:schemeClr val="tx1"/>
                </a:solidFill>
                <a:effectLst/>
              </a:rPr>
              <a:t>Les coefficients négatifs réduisent les log-</a:t>
            </a:r>
            <a:r>
              <a:rPr kumimoji="0" lang="fr-FR" altLang="fr-FR" sz="1600" b="0" i="0" u="none" strike="noStrike" cap="none" normalizeH="0" baseline="0" dirty="0" err="1">
                <a:ln>
                  <a:noFill/>
                </a:ln>
                <a:solidFill>
                  <a:schemeClr val="tx1"/>
                </a:solidFill>
                <a:effectLst/>
              </a:rPr>
              <a:t>odds</a:t>
            </a:r>
            <a:r>
              <a:rPr kumimoji="0" lang="fr-FR" altLang="fr-FR" sz="1600" b="0" i="0" u="none" strike="noStrike" cap="none" normalizeH="0" baseline="0" dirty="0">
                <a:ln>
                  <a:noFill/>
                </a:ln>
                <a:solidFill>
                  <a:schemeClr val="tx1"/>
                </a:solidFill>
                <a:effectLst/>
              </a:rPr>
              <a:t>, tandis que les coefficients positifs les augmentent. </a:t>
            </a:r>
            <a:endParaRPr kumimoji="0" lang="fr-FR" altLang="fr-FR" sz="4400" b="0" i="0" u="none" strike="noStrike" cap="none" normalizeH="0" baseline="0" dirty="0">
              <a:ln>
                <a:noFill/>
              </a:ln>
              <a:solidFill>
                <a:schemeClr val="tx1"/>
              </a:solidFill>
              <a:effectLst/>
              <a:latin typeface="Arial" panose="020B0604020202020204" pitchFamily="34" charset="0"/>
            </a:endParaRPr>
          </a:p>
          <a:p>
            <a:endParaRPr lang="fr-FR" sz="1600" i="1" dirty="0"/>
          </a:p>
          <a:p>
            <a:r>
              <a:rPr lang="fr-FR" sz="1600" dirty="0"/>
              <a:t>(</a:t>
            </a:r>
            <a:r>
              <a:rPr lang="fr-FR" sz="1600" i="1" dirty="0"/>
              <a:t>Par exemple : </a:t>
            </a:r>
          </a:p>
          <a:p>
            <a:pPr marL="0" marR="0" lvl="0" indent="0" algn="l" defTabSz="914400" rtl="0" eaLnBrk="0" fontAlgn="base" latinLnBrk="0" hangingPunct="0">
              <a:lnSpc>
                <a:spcPct val="100000"/>
              </a:lnSpc>
              <a:spcBef>
                <a:spcPct val="0"/>
              </a:spcBef>
              <a:spcAft>
                <a:spcPct val="0"/>
              </a:spcAft>
              <a:buClrTx/>
              <a:buSzTx/>
              <a:buFontTx/>
              <a:buNone/>
              <a:tabLst/>
            </a:pPr>
            <a:r>
              <a:rPr lang="fr-FR" altLang="fr-FR" sz="1600" dirty="0" err="1"/>
              <a:t>height_left</a:t>
            </a:r>
            <a:r>
              <a:rPr lang="fr-FR" altLang="fr-FR" sz="1600" dirty="0"/>
              <a:t> :</a:t>
            </a:r>
          </a:p>
          <a:p>
            <a:pPr marL="0" marR="0" lvl="0" indent="0" algn="l" defTabSz="914400" rtl="0" eaLnBrk="0" fontAlgn="base" latinLnBrk="0" hangingPunct="0">
              <a:lnSpc>
                <a:spcPct val="100000"/>
              </a:lnSpc>
              <a:spcBef>
                <a:spcPct val="0"/>
              </a:spcBef>
              <a:spcAft>
                <a:spcPct val="0"/>
              </a:spcAft>
              <a:buClrTx/>
              <a:buSzTx/>
              <a:tabLst/>
            </a:pPr>
            <a:r>
              <a:rPr lang="fr-FR" altLang="fr-FR" sz="1600" dirty="0"/>
              <a:t>Coefficient (coef) : -0.5630</a:t>
            </a:r>
          </a:p>
          <a:p>
            <a:pPr marL="0" marR="0" lvl="0" indent="0" algn="l" defTabSz="914400" rtl="0" eaLnBrk="0" fontAlgn="base" latinLnBrk="0" hangingPunct="0">
              <a:lnSpc>
                <a:spcPct val="100000"/>
              </a:lnSpc>
              <a:spcBef>
                <a:spcPct val="0"/>
              </a:spcBef>
              <a:spcAft>
                <a:spcPct val="0"/>
              </a:spcAft>
              <a:buClrTx/>
              <a:buSzTx/>
              <a:tabLst/>
            </a:pPr>
            <a:r>
              <a:rPr lang="fr-FR" altLang="fr-FR" sz="1600" dirty="0"/>
              <a:t>P-value : 0.143</a:t>
            </a:r>
          </a:p>
          <a:p>
            <a:pPr marL="0" marR="0" lvl="0" indent="0" algn="l" defTabSz="914400" rtl="0" eaLnBrk="0" fontAlgn="base" latinLnBrk="0" hangingPunct="0">
              <a:lnSpc>
                <a:spcPct val="100000"/>
              </a:lnSpc>
              <a:spcBef>
                <a:spcPct val="0"/>
              </a:spcBef>
              <a:spcAft>
                <a:spcPct val="0"/>
              </a:spcAft>
              <a:buClrTx/>
              <a:buSzTx/>
              <a:tabLst/>
            </a:pPr>
            <a:r>
              <a:rPr lang="fr-FR" altLang="fr-FR" sz="1600" dirty="0"/>
              <a:t>Ce coefficient négatif indique qu'une augmentation de </a:t>
            </a:r>
            <a:r>
              <a:rPr lang="fr-FR" altLang="fr-FR" sz="1600" dirty="0" err="1"/>
              <a:t>height_left</a:t>
            </a:r>
            <a:r>
              <a:rPr lang="fr-FR" altLang="fr-FR" sz="1600" dirty="0"/>
              <a:t> est associée à une réduction des log-</a:t>
            </a:r>
            <a:r>
              <a:rPr lang="fr-FR" altLang="fr-FR" sz="1600" dirty="0" err="1"/>
              <a:t>odds</a:t>
            </a:r>
            <a:r>
              <a:rPr lang="fr-FR" altLang="fr-FR" sz="1600" dirty="0"/>
              <a:t> de </a:t>
            </a:r>
            <a:r>
              <a:rPr lang="fr-FR" altLang="fr-FR" sz="1600" dirty="0" err="1"/>
              <a:t>is_genuine</a:t>
            </a:r>
            <a:r>
              <a:rPr lang="fr-FR" altLang="fr-FR" sz="1600" dirty="0"/>
              <a:t>. </a:t>
            </a:r>
            <a:r>
              <a:rPr kumimoji="0" lang="fr-FR" altLang="fr-FR" sz="1600" b="0" i="0" u="none" strike="noStrike" cap="none" normalizeH="0" baseline="0" dirty="0">
                <a:ln>
                  <a:noFill/>
                </a:ln>
                <a:solidFill>
                  <a:schemeClr val="tx1"/>
                </a:solidFill>
                <a:effectLst/>
              </a:rPr>
              <a:t>Cependant, la p-value (0.143) est au-dessus du seuil de 0.05, donc cet effet n'est pas statistiquement significatif.</a:t>
            </a:r>
            <a:endParaRPr kumimoji="0" lang="fr-FR" altLang="fr-FR" sz="4400" b="0" i="0" u="none" strike="noStrike" cap="none" normalizeH="0" baseline="0" dirty="0">
              <a:ln>
                <a:noFill/>
              </a:ln>
              <a:solidFill>
                <a:schemeClr val="tx1"/>
              </a:solidFill>
              <a:effectLst/>
              <a:latin typeface="Arial" panose="020B0604020202020204" pitchFamily="34" charset="0"/>
            </a:endParaRPr>
          </a:p>
          <a:p>
            <a:endParaRPr lang="fr-FR" sz="1600" dirty="0"/>
          </a:p>
          <a:p>
            <a:r>
              <a:rPr lang="fr-FR" sz="1600" dirty="0"/>
              <a:t>Les P-values : Indiquent si les effets des variables indépendantes sont statistiquement significatifs. Les p-values inférieures à 0.05 indiquent des effets significatifs.</a:t>
            </a:r>
          </a:p>
          <a:p>
            <a:endParaRPr lang="fr-FR" dirty="0"/>
          </a:p>
        </p:txBody>
      </p:sp>
      <p:cxnSp>
        <p:nvCxnSpPr>
          <p:cNvPr id="11" name="Connecteur droit 10">
            <a:extLst>
              <a:ext uri="{FF2B5EF4-FFF2-40B4-BE49-F238E27FC236}">
                <a16:creationId xmlns:a16="http://schemas.microsoft.com/office/drawing/2014/main" id="{261EBBF3-9445-43AD-9420-A1746F1A9640}"/>
              </a:ext>
            </a:extLst>
          </p:cNvPr>
          <p:cNvCxnSpPr/>
          <p:nvPr/>
        </p:nvCxnSpPr>
        <p:spPr>
          <a:xfrm>
            <a:off x="7111408" y="472137"/>
            <a:ext cx="0" cy="5954485"/>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C1DADB1B-90FD-B9E0-37C6-76545FEC5395}"/>
              </a:ext>
            </a:extLst>
          </p:cNvPr>
          <p:cNvSpPr txBox="1"/>
          <p:nvPr/>
        </p:nvSpPr>
        <p:spPr>
          <a:xfrm>
            <a:off x="0" y="6217172"/>
            <a:ext cx="7111408" cy="892552"/>
          </a:xfrm>
          <a:prstGeom prst="rect">
            <a:avLst/>
          </a:prstGeom>
          <a:noFill/>
        </p:spPr>
        <p:txBody>
          <a:bodyPr wrap="square" rtlCol="0">
            <a:spAutoFit/>
          </a:bodyPr>
          <a:lstStyle/>
          <a:p>
            <a:r>
              <a:rPr lang="fr-FR" altLang="fr-FR" sz="1800" dirty="0"/>
              <a:t>*</a:t>
            </a:r>
            <a:r>
              <a:rPr lang="fr-FR" altLang="fr-FR" sz="1400" b="1" i="1" dirty="0"/>
              <a:t>Log-</a:t>
            </a:r>
            <a:r>
              <a:rPr lang="fr-FR" altLang="fr-FR" sz="1400" b="1" i="1" dirty="0" err="1"/>
              <a:t>Odds</a:t>
            </a:r>
            <a:r>
              <a:rPr lang="fr-FR" altLang="fr-FR" sz="1400" b="1" i="1" dirty="0"/>
              <a:t> : En régression logistique, nous modélisons la log-</a:t>
            </a:r>
            <a:r>
              <a:rPr lang="fr-FR" altLang="fr-FR" sz="1400" b="1" i="1" dirty="0" err="1"/>
              <a:t>odds</a:t>
            </a:r>
            <a:r>
              <a:rPr lang="fr-FR" altLang="fr-FR" sz="1400" b="1" i="1" dirty="0"/>
              <a:t> (logarithme des cotes) de la probabilité que l’événement d’intérêt (par exemple, « </a:t>
            </a:r>
            <a:r>
              <a:rPr lang="fr-FR" altLang="fr-FR" sz="1400" b="1" i="1" dirty="0" err="1"/>
              <a:t>is_genuine</a:t>
            </a:r>
            <a:r>
              <a:rPr lang="fr-FR" altLang="fr-FR" sz="1400" b="1" i="1" dirty="0"/>
              <a:t> » = TRUE) se produise. </a:t>
            </a:r>
          </a:p>
          <a:p>
            <a:endParaRPr lang="fr-FR" dirty="0"/>
          </a:p>
        </p:txBody>
      </p:sp>
      <p:sp>
        <p:nvSpPr>
          <p:cNvPr id="17" name="Espace réservé du numéro de diapositive 16">
            <a:extLst>
              <a:ext uri="{FF2B5EF4-FFF2-40B4-BE49-F238E27FC236}">
                <a16:creationId xmlns:a16="http://schemas.microsoft.com/office/drawing/2014/main" id="{86947D1A-97F2-E6FA-7F12-6722BA48BB0D}"/>
              </a:ext>
            </a:extLst>
          </p:cNvPr>
          <p:cNvSpPr>
            <a:spLocks noGrp="1"/>
          </p:cNvSpPr>
          <p:nvPr>
            <p:ph type="sldNum" sz="quarter" idx="12"/>
          </p:nvPr>
        </p:nvSpPr>
        <p:spPr/>
        <p:txBody>
          <a:bodyPr/>
          <a:lstStyle/>
          <a:p>
            <a:fld id="{312CC964-A50B-4C29-B4E4-2C30BB34CCF3}" type="slidenum">
              <a:rPr lang="en-US" smtClean="0"/>
              <a:t>12</a:t>
            </a:fld>
            <a:endParaRPr lang="en-US" dirty="0"/>
          </a:p>
        </p:txBody>
      </p:sp>
    </p:spTree>
    <p:extLst>
      <p:ext uri="{BB962C8B-B14F-4D97-AF65-F5344CB8AC3E}">
        <p14:creationId xmlns:p14="http://schemas.microsoft.com/office/powerpoint/2010/main" val="8095502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5917753-B785-122D-CDA4-C58D46C96655}"/>
              </a:ext>
            </a:extLst>
          </p:cNvPr>
          <p:cNvSpPr>
            <a:spLocks noGrp="1"/>
          </p:cNvSpPr>
          <p:nvPr>
            <p:ph type="title"/>
          </p:nvPr>
        </p:nvSpPr>
        <p:spPr>
          <a:xfrm>
            <a:off x="2264228" y="122757"/>
            <a:ext cx="6923314" cy="925286"/>
          </a:xfrm>
        </p:spPr>
        <p:txBody>
          <a:bodyPr>
            <a:normAutofit/>
          </a:bodyPr>
          <a:lstStyle/>
          <a:p>
            <a:r>
              <a:rPr lang="fr-FR" sz="3500" b="1" u="sng" dirty="0">
                <a:latin typeface="+mn-lt"/>
              </a:rPr>
              <a:t>Partie 4 : Evaluation des modèles </a:t>
            </a:r>
          </a:p>
        </p:txBody>
      </p:sp>
      <p:sp>
        <p:nvSpPr>
          <p:cNvPr id="3" name="ZoneTexte 2">
            <a:extLst>
              <a:ext uri="{FF2B5EF4-FFF2-40B4-BE49-F238E27FC236}">
                <a16:creationId xmlns:a16="http://schemas.microsoft.com/office/drawing/2014/main" id="{E7BBEAF6-117D-5E67-BC99-FBC5D031B01B}"/>
              </a:ext>
            </a:extLst>
          </p:cNvPr>
          <p:cNvSpPr txBox="1"/>
          <p:nvPr/>
        </p:nvSpPr>
        <p:spPr>
          <a:xfrm>
            <a:off x="1219200" y="1273629"/>
            <a:ext cx="11146972" cy="646331"/>
          </a:xfrm>
          <a:prstGeom prst="rect">
            <a:avLst/>
          </a:prstGeom>
          <a:noFill/>
        </p:spPr>
        <p:txBody>
          <a:bodyPr wrap="square" rtlCol="0">
            <a:spAutoFit/>
          </a:bodyPr>
          <a:lstStyle/>
          <a:p>
            <a:r>
              <a:rPr lang="fr-FR" dirty="0"/>
              <a:t>Les deux modèles sont évalués sur une même taille d’échantillon (soit l’échantillon test de 300 individus).</a:t>
            </a:r>
          </a:p>
          <a:p>
            <a:endParaRPr lang="fr-FR" dirty="0"/>
          </a:p>
        </p:txBody>
      </p:sp>
      <p:sp>
        <p:nvSpPr>
          <p:cNvPr id="4" name="Rectangle 1">
            <a:extLst>
              <a:ext uri="{FF2B5EF4-FFF2-40B4-BE49-F238E27FC236}">
                <a16:creationId xmlns:a16="http://schemas.microsoft.com/office/drawing/2014/main" id="{A72440AE-DBC2-3C11-5862-2813D082FE5C}"/>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graphicFrame>
        <p:nvGraphicFramePr>
          <p:cNvPr id="6" name="Tableau 5">
            <a:extLst>
              <a:ext uri="{FF2B5EF4-FFF2-40B4-BE49-F238E27FC236}">
                <a16:creationId xmlns:a16="http://schemas.microsoft.com/office/drawing/2014/main" id="{CE6AF8A6-1250-0322-6026-C185BED8F636}"/>
              </a:ext>
            </a:extLst>
          </p:cNvPr>
          <p:cNvGraphicFramePr>
            <a:graphicFrameLocks noGrp="1"/>
          </p:cNvGraphicFramePr>
          <p:nvPr>
            <p:extLst>
              <p:ext uri="{D42A27DB-BD31-4B8C-83A1-F6EECF244321}">
                <p14:modId xmlns:p14="http://schemas.microsoft.com/office/powerpoint/2010/main" val="136434104"/>
              </p:ext>
            </p:extLst>
          </p:nvPr>
        </p:nvGraphicFramePr>
        <p:xfrm>
          <a:off x="633184" y="1809006"/>
          <a:ext cx="11146971" cy="4206240"/>
        </p:xfrm>
        <a:graphic>
          <a:graphicData uri="http://schemas.openxmlformats.org/drawingml/2006/table">
            <a:tbl>
              <a:tblPr firstRow="1" bandRow="1">
                <a:tableStyleId>{5C22544A-7EE6-4342-B048-85BDC9FD1C3A}</a:tableStyleId>
              </a:tblPr>
              <a:tblGrid>
                <a:gridCol w="5571532">
                  <a:extLst>
                    <a:ext uri="{9D8B030D-6E8A-4147-A177-3AD203B41FA5}">
                      <a16:colId xmlns:a16="http://schemas.microsoft.com/office/drawing/2014/main" val="3044249972"/>
                    </a:ext>
                  </a:extLst>
                </a:gridCol>
                <a:gridCol w="5575439">
                  <a:extLst>
                    <a:ext uri="{9D8B030D-6E8A-4147-A177-3AD203B41FA5}">
                      <a16:colId xmlns:a16="http://schemas.microsoft.com/office/drawing/2014/main" val="63324635"/>
                    </a:ext>
                  </a:extLst>
                </a:gridCol>
              </a:tblGrid>
              <a:tr h="57206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altLang="fr-FR" sz="1800" b="0" i="0" u="none" strike="noStrike" cap="none" normalizeH="0" baseline="0" dirty="0">
                          <a:ln>
                            <a:noFill/>
                          </a:ln>
                          <a:solidFill>
                            <a:srgbClr val="000000"/>
                          </a:solidFill>
                          <a:effectLst/>
                          <a:latin typeface="Courier New" panose="02070309020205020404" pitchFamily="49" charset="0"/>
                        </a:rPr>
                        <a:t>Évaluation du modèle (test) K-means </a:t>
                      </a:r>
                    </a:p>
                    <a:p>
                      <a:endParaRPr lang="fr-FR" dirty="0"/>
                    </a:p>
                  </a:txBody>
                  <a:tcPr/>
                </a:tc>
                <a:tc>
                  <a:txBody>
                    <a:bodyPr/>
                    <a:lstStyle/>
                    <a:p>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Évaluation du modèle (test) de régression logistique</a:t>
                      </a:r>
                    </a:p>
                  </a:txBody>
                  <a:tcPr/>
                </a:tc>
                <a:extLst>
                  <a:ext uri="{0D108BD9-81ED-4DB2-BD59-A6C34878D82A}">
                    <a16:rowId xmlns:a16="http://schemas.microsoft.com/office/drawing/2014/main" val="4267401363"/>
                  </a:ext>
                </a:extLst>
              </a:tr>
              <a:tr h="3268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altLang="fr-FR" sz="1800" b="0" i="0" u="none" strike="noStrike" cap="none" normalizeH="0" baseline="0" dirty="0">
                          <a:ln>
                            <a:noFill/>
                          </a:ln>
                          <a:solidFill>
                            <a:srgbClr val="000000"/>
                          </a:solidFill>
                          <a:effectLst/>
                          <a:latin typeface="Courier New" panose="02070309020205020404" pitchFamily="49" charset="0"/>
                        </a:rPr>
                        <a:t>Accuracy: 0.9900 </a:t>
                      </a:r>
                    </a:p>
                  </a:txBody>
                  <a:tcPr/>
                </a:tc>
                <a:tc>
                  <a:txBody>
                    <a:bodyPr/>
                    <a:lstStyle/>
                    <a:p>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Accuracy: 0.9900 </a:t>
                      </a:r>
                    </a:p>
                  </a:txBody>
                  <a:tcPr/>
                </a:tc>
                <a:extLst>
                  <a:ext uri="{0D108BD9-81ED-4DB2-BD59-A6C34878D82A}">
                    <a16:rowId xmlns:a16="http://schemas.microsoft.com/office/drawing/2014/main" val="3774015236"/>
                  </a:ext>
                </a:extLst>
              </a:tr>
              <a:tr h="3268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altLang="fr-FR" sz="1800" b="0" i="0" u="none" strike="noStrike" cap="none" normalizeH="0" baseline="0" dirty="0">
                          <a:ln>
                            <a:noFill/>
                          </a:ln>
                          <a:solidFill>
                            <a:srgbClr val="000000"/>
                          </a:solidFill>
                          <a:effectLst/>
                          <a:latin typeface="Courier New" panose="02070309020205020404" pitchFamily="49" charset="0"/>
                        </a:rPr>
                        <a:t>Precision: 0.9947 </a:t>
                      </a:r>
                    </a:p>
                  </a:txBody>
                  <a:tcPr/>
                </a:tc>
                <a:tc>
                  <a:txBody>
                    <a:bodyPr/>
                    <a:lstStyle/>
                    <a:p>
                      <a:pPr marL="0" algn="l" defTabSz="914400" rtl="0" eaLnBrk="1" latinLnBrk="0" hangingPunct="1"/>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Precision: 0.9845 </a:t>
                      </a:r>
                    </a:p>
                  </a:txBody>
                  <a:tcPr/>
                </a:tc>
                <a:extLst>
                  <a:ext uri="{0D108BD9-81ED-4DB2-BD59-A6C34878D82A}">
                    <a16:rowId xmlns:a16="http://schemas.microsoft.com/office/drawing/2014/main" val="99772848"/>
                  </a:ext>
                </a:extLst>
              </a:tr>
              <a:tr h="3268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altLang="fr-FR" sz="1800" b="0" i="0" u="none" strike="noStrike" cap="none" normalizeH="0" baseline="0" dirty="0">
                          <a:ln>
                            <a:noFill/>
                          </a:ln>
                          <a:solidFill>
                            <a:srgbClr val="000000"/>
                          </a:solidFill>
                          <a:effectLst/>
                          <a:latin typeface="Courier New" panose="02070309020205020404" pitchFamily="49" charset="0"/>
                        </a:rPr>
                        <a:t>Recall: 0.9895 </a:t>
                      </a:r>
                    </a:p>
                  </a:txBody>
                  <a:tcPr/>
                </a:tc>
                <a:tc>
                  <a:txBody>
                    <a:bodyPr/>
                    <a:lstStyle/>
                    <a:p>
                      <a:pPr marL="0" algn="l" defTabSz="914400" rtl="0" eaLnBrk="1" latinLnBrk="0" hangingPunct="1"/>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Recall: 1.0000</a:t>
                      </a:r>
                    </a:p>
                  </a:txBody>
                  <a:tcPr/>
                </a:tc>
                <a:extLst>
                  <a:ext uri="{0D108BD9-81ED-4DB2-BD59-A6C34878D82A}">
                    <a16:rowId xmlns:a16="http://schemas.microsoft.com/office/drawing/2014/main" val="1125480331"/>
                  </a:ext>
                </a:extLst>
              </a:tr>
              <a:tr h="3268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altLang="fr-FR" sz="1800" b="0" i="0" u="none" strike="noStrike" cap="none" normalizeH="0" baseline="0" dirty="0">
                          <a:ln>
                            <a:noFill/>
                          </a:ln>
                          <a:solidFill>
                            <a:srgbClr val="000000"/>
                          </a:solidFill>
                          <a:effectLst/>
                          <a:latin typeface="Courier New" panose="02070309020205020404" pitchFamily="49" charset="0"/>
                        </a:rPr>
                        <a:t>F1 Score: 0.9921 </a:t>
                      </a:r>
                    </a:p>
                  </a:txBody>
                  <a:tcPr/>
                </a:tc>
                <a:tc>
                  <a:txBody>
                    <a:bodyPr/>
                    <a:lstStyle/>
                    <a:p>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F1 Score: 0.9922</a:t>
                      </a:r>
                    </a:p>
                  </a:txBody>
                  <a:tcPr/>
                </a:tc>
                <a:extLst>
                  <a:ext uri="{0D108BD9-81ED-4DB2-BD59-A6C34878D82A}">
                    <a16:rowId xmlns:a16="http://schemas.microsoft.com/office/drawing/2014/main" val="1127593172"/>
                  </a:ext>
                </a:extLst>
              </a:tr>
              <a:tr h="817232">
                <a:tc>
                  <a:txBody>
                    <a:bodyPr/>
                    <a:lstStyle/>
                    <a:p>
                      <a:r>
                        <a:rPr kumimoji="0" lang="fr-FR" altLang="fr-FR" sz="1800" b="0" i="0" u="none" strike="noStrike" cap="none" normalizeH="0" baseline="0" dirty="0">
                          <a:ln>
                            <a:noFill/>
                          </a:ln>
                          <a:solidFill>
                            <a:srgbClr val="000000"/>
                          </a:solidFill>
                          <a:effectLst/>
                          <a:latin typeface="Courier New" panose="02070309020205020404" pitchFamily="49" charset="0"/>
                        </a:rPr>
                        <a:t>Confusion Matrix: </a:t>
                      </a:r>
                    </a:p>
                    <a:p>
                      <a:r>
                        <a:rPr kumimoji="0" lang="fr-FR" altLang="fr-FR" sz="1800" b="0" i="0" u="none" strike="noStrike" cap="none" normalizeH="0" baseline="0" dirty="0">
                          <a:ln>
                            <a:noFill/>
                          </a:ln>
                          <a:solidFill>
                            <a:srgbClr val="000000"/>
                          </a:solidFill>
                          <a:effectLst/>
                          <a:latin typeface="Courier New" panose="02070309020205020404" pitchFamily="49" charset="0"/>
                        </a:rPr>
                        <a:t>[[109 1] </a:t>
                      </a:r>
                    </a:p>
                    <a:p>
                      <a:r>
                        <a:rPr kumimoji="0" lang="fr-FR" altLang="fr-FR" sz="1800" b="0" i="0" u="none" strike="noStrike" cap="none" normalizeH="0" baseline="0" dirty="0">
                          <a:ln>
                            <a:noFill/>
                          </a:ln>
                          <a:solidFill>
                            <a:srgbClr val="000000"/>
                          </a:solidFill>
                          <a:effectLst/>
                          <a:latin typeface="Courier New" panose="02070309020205020404" pitchFamily="49" charset="0"/>
                        </a:rPr>
                        <a:t>[ 2 188]] </a:t>
                      </a:r>
                    </a:p>
                  </a:txBody>
                  <a:tcPr/>
                </a:tc>
                <a:tc>
                  <a:txBody>
                    <a:bodyPr/>
                    <a:lstStyle/>
                    <a:p>
                      <a:pPr marL="0" algn="l" defTabSz="914400" rtl="0" eaLnBrk="1" latinLnBrk="0" hangingPunct="1"/>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Confusion Matrix:</a:t>
                      </a:r>
                    </a:p>
                    <a:p>
                      <a:pPr marL="0" algn="l" defTabSz="914400" rtl="0" eaLnBrk="1" latinLnBrk="0" hangingPunct="1"/>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 [[107 3] </a:t>
                      </a:r>
                    </a:p>
                    <a:p>
                      <a:pPr marL="0" algn="l" defTabSz="914400" rtl="0" eaLnBrk="1" latinLnBrk="0" hangingPunct="1"/>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[ 0 190]] </a:t>
                      </a:r>
                    </a:p>
                  </a:txBody>
                  <a:tcPr/>
                </a:tc>
                <a:extLst>
                  <a:ext uri="{0D108BD9-81ED-4DB2-BD59-A6C34878D82A}">
                    <a16:rowId xmlns:a16="http://schemas.microsoft.com/office/drawing/2014/main" val="1506779260"/>
                  </a:ext>
                </a:extLst>
              </a:tr>
              <a:tr h="1078499">
                <a:tc>
                  <a:txBody>
                    <a:bodyPr/>
                    <a:lstStyle/>
                    <a:p>
                      <a:r>
                        <a:rPr kumimoji="0" lang="fr-FR" altLang="fr-FR" sz="1800" b="0" i="0" u="none" strike="noStrike" cap="none" normalizeH="0" baseline="0" dirty="0">
                          <a:ln>
                            <a:noFill/>
                          </a:ln>
                          <a:solidFill>
                            <a:srgbClr val="000000"/>
                          </a:solidFill>
                          <a:effectLst/>
                          <a:latin typeface="Courier New" panose="02070309020205020404" pitchFamily="49" charset="0"/>
                        </a:rPr>
                        <a:t>Nombre de vrais positifs : 188 </a:t>
                      </a:r>
                    </a:p>
                    <a:p>
                      <a:r>
                        <a:rPr kumimoji="0" lang="fr-FR" altLang="fr-FR" sz="1800" b="0" i="0" u="none" strike="noStrike" cap="none" normalizeH="0" baseline="0" dirty="0">
                          <a:ln>
                            <a:noFill/>
                          </a:ln>
                          <a:solidFill>
                            <a:srgbClr val="000000"/>
                          </a:solidFill>
                          <a:effectLst/>
                          <a:latin typeface="Courier New" panose="02070309020205020404" pitchFamily="49" charset="0"/>
                        </a:rPr>
                        <a:t>Nombre de faux positifs : 1 </a:t>
                      </a:r>
                    </a:p>
                    <a:p>
                      <a:r>
                        <a:rPr kumimoji="0" lang="fr-FR" altLang="fr-FR" sz="1800" b="0" i="0" u="none" strike="noStrike" cap="none" normalizeH="0" baseline="0" dirty="0">
                          <a:ln>
                            <a:noFill/>
                          </a:ln>
                          <a:solidFill>
                            <a:srgbClr val="000000"/>
                          </a:solidFill>
                          <a:effectLst/>
                          <a:latin typeface="Courier New" panose="02070309020205020404" pitchFamily="49" charset="0"/>
                        </a:rPr>
                        <a:t>Nombre de faux négatifs : 2 </a:t>
                      </a:r>
                    </a:p>
                    <a:p>
                      <a:r>
                        <a:rPr kumimoji="0" lang="fr-FR" altLang="fr-FR" sz="1800" b="0" i="0" u="none" strike="noStrike" cap="none" normalizeH="0" baseline="0" dirty="0">
                          <a:ln>
                            <a:noFill/>
                          </a:ln>
                          <a:solidFill>
                            <a:srgbClr val="000000"/>
                          </a:solidFill>
                          <a:effectLst/>
                          <a:latin typeface="Courier New" panose="02070309020205020404" pitchFamily="49" charset="0"/>
                        </a:rPr>
                        <a:t>Nombre de vrais négatifs : 109</a:t>
                      </a:r>
                    </a:p>
                  </a:txBody>
                  <a:tcPr/>
                </a:tc>
                <a:tc>
                  <a:txBody>
                    <a:bodyPr/>
                    <a:lstStyle/>
                    <a:p>
                      <a:pPr marL="0" algn="l" defTabSz="914400" rtl="0" eaLnBrk="1" latinLnBrk="0" hangingPunct="1"/>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Nombre de vrais positifs : 190 </a:t>
                      </a:r>
                    </a:p>
                    <a:p>
                      <a:pPr marL="0" algn="l" defTabSz="914400" rtl="0" eaLnBrk="1" latinLnBrk="0" hangingPunct="1"/>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Nombre de faux positifs : 3 </a:t>
                      </a:r>
                    </a:p>
                    <a:p>
                      <a:pPr marL="0" algn="l" defTabSz="914400" rtl="0" eaLnBrk="1" latinLnBrk="0" hangingPunct="1"/>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Nombre de faux négatifs : 0 </a:t>
                      </a:r>
                    </a:p>
                    <a:p>
                      <a:pPr marL="0" algn="l" defTabSz="914400" rtl="0" eaLnBrk="1" latinLnBrk="0" hangingPunct="1"/>
                      <a:r>
                        <a:rPr kumimoji="0" lang="fr-FR" sz="1800" b="0" i="0" u="none" strike="noStrike" kern="1200" cap="none" normalizeH="0" baseline="0" dirty="0">
                          <a:ln>
                            <a:noFill/>
                          </a:ln>
                          <a:solidFill>
                            <a:srgbClr val="000000"/>
                          </a:solidFill>
                          <a:effectLst/>
                          <a:latin typeface="Courier New" panose="02070309020205020404" pitchFamily="49" charset="0"/>
                          <a:ea typeface="+mn-ea"/>
                          <a:cs typeface="+mn-cs"/>
                        </a:rPr>
                        <a:t>Nombre de vrais négatifs : 107</a:t>
                      </a:r>
                    </a:p>
                  </a:txBody>
                  <a:tcPr/>
                </a:tc>
                <a:extLst>
                  <a:ext uri="{0D108BD9-81ED-4DB2-BD59-A6C34878D82A}">
                    <a16:rowId xmlns:a16="http://schemas.microsoft.com/office/drawing/2014/main" val="929651586"/>
                  </a:ext>
                </a:extLst>
              </a:tr>
            </a:tbl>
          </a:graphicData>
        </a:graphic>
      </p:graphicFrame>
      <p:sp>
        <p:nvSpPr>
          <p:cNvPr id="5" name="Organigramme : Connecteur 4">
            <a:extLst>
              <a:ext uri="{FF2B5EF4-FFF2-40B4-BE49-F238E27FC236}">
                <a16:creationId xmlns:a16="http://schemas.microsoft.com/office/drawing/2014/main" id="{40CC4F31-50EB-4754-69CE-F3F2E76B5DF3}"/>
              </a:ext>
            </a:extLst>
          </p:cNvPr>
          <p:cNvSpPr/>
          <p:nvPr/>
        </p:nvSpPr>
        <p:spPr>
          <a:xfrm>
            <a:off x="4180113" y="5159962"/>
            <a:ext cx="326573" cy="250238"/>
          </a:xfrm>
          <a:prstGeom prst="flowChartConnector">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Organigramme : Connecteur 6">
            <a:extLst>
              <a:ext uri="{FF2B5EF4-FFF2-40B4-BE49-F238E27FC236}">
                <a16:creationId xmlns:a16="http://schemas.microsoft.com/office/drawing/2014/main" id="{0CBB0E7C-D7B9-8EEF-DBD7-EB63F81D3AC8}"/>
              </a:ext>
            </a:extLst>
          </p:cNvPr>
          <p:cNvSpPr/>
          <p:nvPr/>
        </p:nvSpPr>
        <p:spPr>
          <a:xfrm>
            <a:off x="9765795" y="5159962"/>
            <a:ext cx="326573" cy="250238"/>
          </a:xfrm>
          <a:prstGeom prst="flowChartConnector">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ZoneTexte 7">
            <a:extLst>
              <a:ext uri="{FF2B5EF4-FFF2-40B4-BE49-F238E27FC236}">
                <a16:creationId xmlns:a16="http://schemas.microsoft.com/office/drawing/2014/main" id="{31B376E7-A035-DDCA-42AE-A140D862E7C0}"/>
              </a:ext>
            </a:extLst>
          </p:cNvPr>
          <p:cNvSpPr txBox="1"/>
          <p:nvPr/>
        </p:nvSpPr>
        <p:spPr>
          <a:xfrm>
            <a:off x="693363" y="6263027"/>
            <a:ext cx="7564263" cy="369332"/>
          </a:xfrm>
          <a:prstGeom prst="rect">
            <a:avLst/>
          </a:prstGeom>
          <a:noFill/>
        </p:spPr>
        <p:txBody>
          <a:bodyPr wrap="square" rtlCol="0">
            <a:spAutoFit/>
          </a:bodyPr>
          <a:lstStyle/>
          <a:p>
            <a:r>
              <a:rPr lang="fr-FR" dirty="0"/>
              <a:t>Le K-means a seulement produit 1 faux positif contre 3 pour la régression logistique</a:t>
            </a:r>
          </a:p>
        </p:txBody>
      </p:sp>
      <p:pic>
        <p:nvPicPr>
          <p:cNvPr id="13" name="Image 12">
            <a:extLst>
              <a:ext uri="{FF2B5EF4-FFF2-40B4-BE49-F238E27FC236}">
                <a16:creationId xmlns:a16="http://schemas.microsoft.com/office/drawing/2014/main" id="{984D0303-1CC9-13B6-8091-CF232716AB1A}"/>
              </a:ext>
            </a:extLst>
          </p:cNvPr>
          <p:cNvPicPr>
            <a:picLocks noChangeAspect="1"/>
          </p:cNvPicPr>
          <p:nvPr/>
        </p:nvPicPr>
        <p:blipFill>
          <a:blip r:embed="rId2"/>
          <a:stretch>
            <a:fillRect/>
          </a:stretch>
        </p:blipFill>
        <p:spPr>
          <a:xfrm>
            <a:off x="7798608" y="6080929"/>
            <a:ext cx="3934374" cy="733527"/>
          </a:xfrm>
          <a:prstGeom prst="rect">
            <a:avLst/>
          </a:prstGeom>
        </p:spPr>
      </p:pic>
      <p:sp>
        <p:nvSpPr>
          <p:cNvPr id="14" name="Espace réservé du numéro de diapositive 13">
            <a:extLst>
              <a:ext uri="{FF2B5EF4-FFF2-40B4-BE49-F238E27FC236}">
                <a16:creationId xmlns:a16="http://schemas.microsoft.com/office/drawing/2014/main" id="{57120803-C3D4-B229-10F2-009B6788B7DD}"/>
              </a:ext>
            </a:extLst>
          </p:cNvPr>
          <p:cNvSpPr>
            <a:spLocks noGrp="1"/>
          </p:cNvSpPr>
          <p:nvPr>
            <p:ph type="sldNum" sz="quarter" idx="12"/>
          </p:nvPr>
        </p:nvSpPr>
        <p:spPr/>
        <p:txBody>
          <a:bodyPr/>
          <a:lstStyle/>
          <a:p>
            <a:fld id="{312CC964-A50B-4C29-B4E4-2C30BB34CCF3}" type="slidenum">
              <a:rPr lang="en-US" smtClean="0"/>
              <a:t>13</a:t>
            </a:fld>
            <a:endParaRPr lang="en-US" dirty="0"/>
          </a:p>
        </p:txBody>
      </p:sp>
    </p:spTree>
    <p:extLst>
      <p:ext uri="{BB962C8B-B14F-4D97-AF65-F5344CB8AC3E}">
        <p14:creationId xmlns:p14="http://schemas.microsoft.com/office/powerpoint/2010/main" val="135094303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4832C38-C364-E549-8987-BF4C22D542A0}"/>
              </a:ext>
            </a:extLst>
          </p:cNvPr>
          <p:cNvSpPr>
            <a:spLocks noGrp="1"/>
          </p:cNvSpPr>
          <p:nvPr>
            <p:ph type="title"/>
          </p:nvPr>
        </p:nvSpPr>
        <p:spPr>
          <a:xfrm>
            <a:off x="174171" y="206831"/>
            <a:ext cx="3722914" cy="761999"/>
          </a:xfrm>
        </p:spPr>
        <p:txBody>
          <a:bodyPr/>
          <a:lstStyle/>
          <a:p>
            <a:r>
              <a:rPr lang="fr-FR" sz="3500" b="1" u="sng" dirty="0">
                <a:latin typeface="+mn-lt"/>
              </a:rPr>
              <a:t>Partie 5 : Test réel</a:t>
            </a:r>
          </a:p>
        </p:txBody>
      </p:sp>
      <p:sp>
        <p:nvSpPr>
          <p:cNvPr id="4" name="Espace réservé du numéro de diapositive 3">
            <a:extLst>
              <a:ext uri="{FF2B5EF4-FFF2-40B4-BE49-F238E27FC236}">
                <a16:creationId xmlns:a16="http://schemas.microsoft.com/office/drawing/2014/main" id="{F1A678CA-005D-862A-40AC-3E6F226A52BF}"/>
              </a:ext>
            </a:extLst>
          </p:cNvPr>
          <p:cNvSpPr>
            <a:spLocks noGrp="1"/>
          </p:cNvSpPr>
          <p:nvPr>
            <p:ph type="sldNum" sz="quarter" idx="12"/>
          </p:nvPr>
        </p:nvSpPr>
        <p:spPr/>
        <p:txBody>
          <a:bodyPr/>
          <a:lstStyle/>
          <a:p>
            <a:fld id="{312CC964-A50B-4C29-B4E4-2C30BB34CCF3}" type="slidenum">
              <a:rPr lang="en-US" smtClean="0"/>
              <a:t>14</a:t>
            </a:fld>
            <a:endParaRPr lang="en-US" dirty="0"/>
          </a:p>
        </p:txBody>
      </p:sp>
    </p:spTree>
    <p:extLst>
      <p:ext uri="{BB962C8B-B14F-4D97-AF65-F5344CB8AC3E}">
        <p14:creationId xmlns:p14="http://schemas.microsoft.com/office/powerpoint/2010/main" val="15956434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bg2">
                <a:lumMod val="5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1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1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5" name="Rectangle 24">
            <a:extLst>
              <a:ext uri="{FF2B5EF4-FFF2-40B4-BE49-F238E27FC236}">
                <a16:creationId xmlns:a16="http://schemas.microsoft.com/office/drawing/2014/main" id="{D6309531-94CD-4CF6-AACE-80EC085E0F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ZoneTexte 5">
            <a:extLst>
              <a:ext uri="{FF2B5EF4-FFF2-40B4-BE49-F238E27FC236}">
                <a16:creationId xmlns:a16="http://schemas.microsoft.com/office/drawing/2014/main" id="{1ECDA394-BE21-0138-747E-02C8902FFA8D}"/>
              </a:ext>
            </a:extLst>
          </p:cNvPr>
          <p:cNvSpPr txBox="1"/>
          <p:nvPr/>
        </p:nvSpPr>
        <p:spPr>
          <a:xfrm>
            <a:off x="6687869" y="219741"/>
            <a:ext cx="2905105" cy="93211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nSpc>
                <a:spcPct val="90000"/>
              </a:lnSpc>
              <a:spcBef>
                <a:spcPct val="0"/>
              </a:spcBef>
              <a:spcAft>
                <a:spcPts val="600"/>
              </a:spcAft>
            </a:pPr>
            <a:r>
              <a:rPr lang="en-US" sz="3200" i="1" cap="all" dirty="0">
                <a:solidFill>
                  <a:schemeClr val="tx2"/>
                </a:solidFill>
                <a:latin typeface="+mj-lt"/>
                <a:ea typeface="+mj-ea"/>
                <a:cs typeface="+mj-cs"/>
              </a:rPr>
              <a:t>Conclusion</a:t>
            </a:r>
          </a:p>
        </p:txBody>
      </p:sp>
      <p:pic>
        <p:nvPicPr>
          <p:cNvPr id="2" name="Picture 1">
            <a:extLst>
              <a:ext uri="{FF2B5EF4-FFF2-40B4-BE49-F238E27FC236}">
                <a16:creationId xmlns:a16="http://schemas.microsoft.com/office/drawing/2014/main" id="{72569DA0-6E36-4EBD-ACEF-6396F71B1A37}"/>
              </a:ext>
            </a:extLst>
          </p:cNvPr>
          <p:cNvPicPr>
            <a:picLocks noChangeAspect="1"/>
          </p:cNvPicPr>
          <p:nvPr/>
        </p:nvPicPr>
        <p:blipFill>
          <a:blip r:embed="rId2"/>
          <a:srcRect l="5627" r="24835" b="-2"/>
          <a:stretch/>
        </p:blipFill>
        <p:spPr>
          <a:xfrm>
            <a:off x="20" y="-7444"/>
            <a:ext cx="4966427" cy="6874330"/>
          </a:xfrm>
          <a:custGeom>
            <a:avLst/>
            <a:gdLst/>
            <a:ahLst/>
            <a:cxnLst/>
            <a:rect l="l" t="t" r="r" b="b"/>
            <a:pathLst>
              <a:path w="4966447" h="6874330">
                <a:moveTo>
                  <a:pt x="0" y="0"/>
                </a:moveTo>
                <a:lnTo>
                  <a:pt x="4966447" y="0"/>
                </a:lnTo>
                <a:lnTo>
                  <a:pt x="3355712" y="6874330"/>
                </a:lnTo>
                <a:lnTo>
                  <a:pt x="0" y="6874330"/>
                </a:lnTo>
                <a:close/>
              </a:path>
            </a:pathLst>
          </a:custGeom>
        </p:spPr>
      </p:pic>
      <p:sp>
        <p:nvSpPr>
          <p:cNvPr id="5" name="ZoneTexte 4">
            <a:extLst>
              <a:ext uri="{FF2B5EF4-FFF2-40B4-BE49-F238E27FC236}">
                <a16:creationId xmlns:a16="http://schemas.microsoft.com/office/drawing/2014/main" id="{C4EA069A-7308-7B88-1140-5D58F619C919}"/>
              </a:ext>
            </a:extLst>
          </p:cNvPr>
          <p:cNvSpPr txBox="1"/>
          <p:nvPr/>
        </p:nvSpPr>
        <p:spPr>
          <a:xfrm>
            <a:off x="4621174" y="1257302"/>
            <a:ext cx="7532894" cy="5519054"/>
          </a:xfrm>
          <a:prstGeom prst="rect">
            <a:avLst/>
          </a:prstGeom>
        </p:spPr>
        <p:txBody>
          <a:bodyPr vert="horz" lIns="91440" tIns="45720" rIns="91440" bIns="45720" rtlCol="0">
            <a:normAutofit/>
          </a:bodyPr>
          <a:lstStyle/>
          <a:p>
            <a:r>
              <a:rPr lang="fr-FR" sz="1600" dirty="0">
                <a:latin typeface="Goudy Old Style" panose="02020502050305020303" pitchFamily="18" charset="0"/>
              </a:rPr>
              <a:t>Cette étude a permis de développer un modèle efficace pour l'identification des faux billets en euros. </a:t>
            </a:r>
          </a:p>
          <a:p>
            <a:endParaRPr lang="fr-FR" sz="1600" dirty="0">
              <a:latin typeface="Goudy Old Style" panose="02020502050305020303" pitchFamily="18" charset="0"/>
            </a:endParaRPr>
          </a:p>
          <a:p>
            <a:r>
              <a:rPr lang="fr-FR" sz="1600" dirty="0">
                <a:latin typeface="Goudy Old Style" panose="02020502050305020303" pitchFamily="18" charset="0"/>
              </a:rPr>
              <a:t>Après avoir comblé les valeurs manquantes à l'aide d'une régression linéaire, deux approches distinctes ont été testées :</a:t>
            </a:r>
          </a:p>
          <a:p>
            <a:endParaRPr lang="fr-FR" sz="1600" dirty="0">
              <a:latin typeface="Goudy Old Style" panose="02020502050305020303" pitchFamily="18" charset="0"/>
            </a:endParaRPr>
          </a:p>
          <a:p>
            <a:pPr>
              <a:buFont typeface="Arial" panose="020B0604020202020204" pitchFamily="34" charset="0"/>
              <a:buChar char="•"/>
            </a:pPr>
            <a:r>
              <a:rPr lang="fr-FR" sz="1600" b="1" dirty="0">
                <a:latin typeface="Goudy Old Style" panose="02020502050305020303" pitchFamily="18" charset="0"/>
              </a:rPr>
              <a:t>K-means</a:t>
            </a:r>
            <a:r>
              <a:rPr lang="fr-FR" sz="1600" dirty="0">
                <a:latin typeface="Goudy Old Style" panose="02020502050305020303" pitchFamily="18" charset="0"/>
              </a:rPr>
              <a:t> (méthode non supervisée) avec 2 clusters</a:t>
            </a:r>
          </a:p>
          <a:p>
            <a:endParaRPr lang="fr-FR" sz="1600" dirty="0">
              <a:latin typeface="Goudy Old Style" panose="02020502050305020303" pitchFamily="18" charset="0"/>
            </a:endParaRPr>
          </a:p>
          <a:p>
            <a:pPr>
              <a:buFont typeface="Arial" panose="020B0604020202020204" pitchFamily="34" charset="0"/>
              <a:buChar char="•"/>
            </a:pPr>
            <a:r>
              <a:rPr lang="fr-FR" sz="1600" b="1" dirty="0">
                <a:latin typeface="Goudy Old Style" panose="02020502050305020303" pitchFamily="18" charset="0"/>
              </a:rPr>
              <a:t>Régression logistique</a:t>
            </a:r>
            <a:r>
              <a:rPr lang="fr-FR" sz="1600" dirty="0">
                <a:latin typeface="Goudy Old Style" panose="02020502050305020303" pitchFamily="18" charset="0"/>
              </a:rPr>
              <a:t> (méthode supervisée)</a:t>
            </a:r>
          </a:p>
          <a:p>
            <a:endParaRPr lang="fr-FR" sz="1600" dirty="0">
              <a:latin typeface="Goudy Old Style" panose="02020502050305020303" pitchFamily="18" charset="0"/>
            </a:endParaRPr>
          </a:p>
          <a:p>
            <a:r>
              <a:rPr lang="fr-FR" sz="1600" dirty="0">
                <a:latin typeface="Goudy Old Style" panose="02020502050305020303" pitchFamily="18" charset="0"/>
              </a:rPr>
              <a:t>Les deux modèles, évalués sur des échantillons équilibrés, ont tous deux atteint un </a:t>
            </a:r>
            <a:r>
              <a:rPr lang="fr-FR" sz="1600" b="1" dirty="0">
                <a:latin typeface="Goudy Old Style" panose="02020502050305020303" pitchFamily="18" charset="0"/>
              </a:rPr>
              <a:t>accuracy score de 99%</a:t>
            </a:r>
            <a:r>
              <a:rPr lang="fr-FR" sz="1600" dirty="0">
                <a:latin typeface="Goudy Old Style" panose="02020502050305020303" pitchFamily="18" charset="0"/>
              </a:rPr>
              <a:t>. </a:t>
            </a:r>
          </a:p>
          <a:p>
            <a:endParaRPr lang="fr-FR" sz="1600" dirty="0">
              <a:latin typeface="Goudy Old Style" panose="02020502050305020303" pitchFamily="18" charset="0"/>
            </a:endParaRPr>
          </a:p>
          <a:p>
            <a:r>
              <a:rPr lang="fr-FR" sz="1600" dirty="0">
                <a:latin typeface="Goudy Old Style" panose="02020502050305020303" pitchFamily="18" charset="0"/>
              </a:rPr>
              <a:t>Le modèle </a:t>
            </a:r>
            <a:r>
              <a:rPr lang="fr-FR" sz="1600" b="1" dirty="0">
                <a:latin typeface="Goudy Old Style" panose="02020502050305020303" pitchFamily="18" charset="0"/>
              </a:rPr>
              <a:t>K-means</a:t>
            </a:r>
            <a:r>
              <a:rPr lang="fr-FR" sz="1600" dirty="0">
                <a:latin typeface="Goudy Old Style" panose="02020502050305020303" pitchFamily="18" charset="0"/>
              </a:rPr>
              <a:t> a été retenu car, lors de l'évaluation des modèles sur l'échantillon de test, il a généré un nombre inférieur de faux positifs par rapport au modèle de régression logistique. Cela représente un avantage significatif en termes de précision, particulièrement dans des scénarios où les faux positifs doivent être minimisés. En effet, le K-means a seulement produit 1 faux positif contre 3 pour la régression logistique, tout en maintenant une précision globale (F1 score) très élevée. Cependant, il est important de noter que l'échantillon de test utilisé (300 individus) est relativement restreint. Ainsi, les performances observées pourraient varier sur un échantillon plus large</a:t>
            </a:r>
          </a:p>
        </p:txBody>
      </p:sp>
      <p:cxnSp>
        <p:nvCxnSpPr>
          <p:cNvPr id="27" name="Straight Connector 26">
            <a:extLst>
              <a:ext uri="{FF2B5EF4-FFF2-40B4-BE49-F238E27FC236}">
                <a16:creationId xmlns:a16="http://schemas.microsoft.com/office/drawing/2014/main" id="{F75BF611-D2A5-4454-8C47-95B0BC42284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627455" y="-19394"/>
            <a:ext cx="806149" cy="687739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Espace réservé du numéro de diapositive 2">
            <a:extLst>
              <a:ext uri="{FF2B5EF4-FFF2-40B4-BE49-F238E27FC236}">
                <a16:creationId xmlns:a16="http://schemas.microsoft.com/office/drawing/2014/main" id="{7E2FFE98-E8A3-87A5-154E-BDA481088338}"/>
              </a:ext>
            </a:extLst>
          </p:cNvPr>
          <p:cNvSpPr>
            <a:spLocks noGrp="1"/>
          </p:cNvSpPr>
          <p:nvPr>
            <p:ph type="sldNum" sz="quarter" idx="12"/>
          </p:nvPr>
        </p:nvSpPr>
        <p:spPr/>
        <p:txBody>
          <a:bodyPr/>
          <a:lstStyle/>
          <a:p>
            <a:fld id="{312CC964-A50B-4C29-B4E4-2C30BB34CCF3}" type="slidenum">
              <a:rPr lang="en-US" smtClean="0"/>
              <a:t>15</a:t>
            </a:fld>
            <a:endParaRPr lang="en-US" dirty="0"/>
          </a:p>
        </p:txBody>
      </p:sp>
    </p:spTree>
    <p:extLst>
      <p:ext uri="{BB962C8B-B14F-4D97-AF65-F5344CB8AC3E}">
        <p14:creationId xmlns:p14="http://schemas.microsoft.com/office/powerpoint/2010/main" val="2595013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lumMod val="5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ZoneTexte 5">
            <a:extLst>
              <a:ext uri="{FF2B5EF4-FFF2-40B4-BE49-F238E27FC236}">
                <a16:creationId xmlns:a16="http://schemas.microsoft.com/office/drawing/2014/main" id="{1ECDA394-BE21-0138-747E-02C8902FFA8D}"/>
              </a:ext>
            </a:extLst>
          </p:cNvPr>
          <p:cNvSpPr txBox="1"/>
          <p:nvPr/>
        </p:nvSpPr>
        <p:spPr>
          <a:xfrm>
            <a:off x="5155934" y="243540"/>
            <a:ext cx="3944523" cy="93211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nSpc>
                <a:spcPct val="90000"/>
              </a:lnSpc>
              <a:spcBef>
                <a:spcPct val="0"/>
              </a:spcBef>
              <a:spcAft>
                <a:spcPts val="600"/>
              </a:spcAft>
            </a:pPr>
            <a:r>
              <a:rPr lang="en-US" sz="3200" i="1" cap="all" dirty="0">
                <a:solidFill>
                  <a:schemeClr val="tx2"/>
                </a:solidFill>
                <a:ea typeface="+mj-ea"/>
                <a:cs typeface="+mj-cs"/>
              </a:rPr>
              <a:t>Contexte de l’étude</a:t>
            </a:r>
          </a:p>
        </p:txBody>
      </p:sp>
      <p:pic>
        <p:nvPicPr>
          <p:cNvPr id="2" name="Picture 1">
            <a:extLst>
              <a:ext uri="{FF2B5EF4-FFF2-40B4-BE49-F238E27FC236}">
                <a16:creationId xmlns:a16="http://schemas.microsoft.com/office/drawing/2014/main" id="{72569DA0-6E36-4EBD-ACEF-6396F71B1A37}"/>
              </a:ext>
            </a:extLst>
          </p:cNvPr>
          <p:cNvPicPr>
            <a:picLocks noChangeAspect="1"/>
          </p:cNvPicPr>
          <p:nvPr/>
        </p:nvPicPr>
        <p:blipFill>
          <a:blip r:embed="rId2"/>
          <a:srcRect l="5627" r="24835" b="-2"/>
          <a:stretch/>
        </p:blipFill>
        <p:spPr>
          <a:xfrm>
            <a:off x="20" y="-7444"/>
            <a:ext cx="4966427" cy="6874330"/>
          </a:xfrm>
          <a:custGeom>
            <a:avLst/>
            <a:gdLst/>
            <a:ahLst/>
            <a:cxnLst/>
            <a:rect l="l" t="t" r="r" b="b"/>
            <a:pathLst>
              <a:path w="4966447" h="6874330">
                <a:moveTo>
                  <a:pt x="0" y="0"/>
                </a:moveTo>
                <a:lnTo>
                  <a:pt x="4966447" y="0"/>
                </a:lnTo>
                <a:lnTo>
                  <a:pt x="3355712" y="6874330"/>
                </a:lnTo>
                <a:lnTo>
                  <a:pt x="0" y="6874330"/>
                </a:lnTo>
                <a:close/>
              </a:path>
            </a:pathLst>
          </a:custGeom>
        </p:spPr>
      </p:pic>
      <p:sp>
        <p:nvSpPr>
          <p:cNvPr id="5" name="ZoneTexte 4">
            <a:extLst>
              <a:ext uri="{FF2B5EF4-FFF2-40B4-BE49-F238E27FC236}">
                <a16:creationId xmlns:a16="http://schemas.microsoft.com/office/drawing/2014/main" id="{C4EA069A-7308-7B88-1140-5D58F619C919}"/>
              </a:ext>
            </a:extLst>
          </p:cNvPr>
          <p:cNvSpPr txBox="1"/>
          <p:nvPr/>
        </p:nvSpPr>
        <p:spPr>
          <a:xfrm>
            <a:off x="4659086" y="1429476"/>
            <a:ext cx="7532894" cy="5519054"/>
          </a:xfrm>
          <a:prstGeom prst="rect">
            <a:avLst/>
          </a:prstGeom>
        </p:spPr>
        <p:txBody>
          <a:bodyPr vert="horz" lIns="91440" tIns="45720" rIns="91440" bIns="45720" rtlCol="0">
            <a:normAutofit/>
          </a:bodyPr>
          <a:lstStyle/>
          <a:p>
            <a:pPr>
              <a:lnSpc>
                <a:spcPct val="90000"/>
              </a:lnSpc>
              <a:spcAft>
                <a:spcPts val="600"/>
              </a:spcAft>
              <a:buSzPct val="80000"/>
            </a:pPr>
            <a:r>
              <a:rPr lang="fr-FR" sz="1600" dirty="0">
                <a:solidFill>
                  <a:schemeClr val="tx2"/>
                </a:solidFill>
              </a:rPr>
              <a:t>Data Analyst pour l'ONCFM Entreprise, l'objectif est de développer un modèle capable d'identifier automatiquement les vrais billets des faux, à partir de certaines dimensions et éléments constitutifs des billets en euros.</a:t>
            </a:r>
          </a:p>
          <a:p>
            <a:pPr indent="-228600">
              <a:lnSpc>
                <a:spcPct val="90000"/>
              </a:lnSpc>
              <a:spcAft>
                <a:spcPts val="600"/>
              </a:spcAft>
              <a:buSzPct val="80000"/>
              <a:buFont typeface="Arial" panose="020B0604020202020204" pitchFamily="34" charset="0"/>
              <a:buChar char="•"/>
            </a:pPr>
            <a:endParaRPr lang="fr-FR" sz="1600" dirty="0">
              <a:solidFill>
                <a:schemeClr val="tx2"/>
              </a:solidFill>
            </a:endParaRPr>
          </a:p>
          <a:p>
            <a:pPr>
              <a:lnSpc>
                <a:spcPct val="90000"/>
              </a:lnSpc>
              <a:spcAft>
                <a:spcPts val="600"/>
              </a:spcAft>
              <a:buSzPct val="80000"/>
            </a:pPr>
            <a:r>
              <a:rPr lang="fr-FR" sz="1600" dirty="0">
                <a:solidFill>
                  <a:schemeClr val="tx2"/>
                </a:solidFill>
              </a:rPr>
              <a:t>Voici nos principales missions :</a:t>
            </a:r>
          </a:p>
          <a:p>
            <a:pPr>
              <a:lnSpc>
                <a:spcPct val="90000"/>
              </a:lnSpc>
              <a:spcAft>
                <a:spcPts val="600"/>
              </a:spcAft>
              <a:buSzPct val="80000"/>
            </a:pPr>
            <a:endParaRPr lang="fr-FR" sz="1600" dirty="0">
              <a:solidFill>
                <a:schemeClr val="tx2"/>
              </a:solidFill>
            </a:endParaRPr>
          </a:p>
          <a:p>
            <a:pPr>
              <a:lnSpc>
                <a:spcPct val="90000"/>
              </a:lnSpc>
              <a:spcAft>
                <a:spcPts val="600"/>
              </a:spcAft>
              <a:buSzPct val="80000"/>
            </a:pPr>
            <a:r>
              <a:rPr lang="fr-FR" sz="1600" dirty="0">
                <a:solidFill>
                  <a:schemeClr val="tx2"/>
                </a:solidFill>
              </a:rPr>
              <a:t>- Développer un modèle pour détecter les contrefaçons de billets en euros</a:t>
            </a:r>
          </a:p>
          <a:p>
            <a:pPr marR="0" lvl="0" fontAlgn="base">
              <a:lnSpc>
                <a:spcPct val="90000"/>
              </a:lnSpc>
              <a:spcBef>
                <a:spcPct val="0"/>
              </a:spcBef>
              <a:spcAft>
                <a:spcPts val="600"/>
              </a:spcAft>
              <a:buClrTx/>
              <a:buSzPct val="80000"/>
              <a:tabLst/>
            </a:pPr>
            <a:r>
              <a:rPr lang="fr-FR" altLang="fr-FR" sz="1600" dirty="0">
                <a:solidFill>
                  <a:schemeClr val="tx2"/>
                </a:solidFill>
              </a:rPr>
              <a:t>-   </a:t>
            </a:r>
            <a:r>
              <a:rPr kumimoji="0" lang="fr-FR" altLang="fr-FR" sz="1600" b="0" i="0" u="none" strike="noStrike" cap="none" normalizeH="0" baseline="0" dirty="0">
                <a:ln>
                  <a:noFill/>
                </a:ln>
                <a:solidFill>
                  <a:schemeClr val="tx2"/>
                </a:solidFill>
                <a:effectLst/>
              </a:rPr>
              <a:t>Traitements et analyses préliminaires</a:t>
            </a:r>
          </a:p>
          <a:p>
            <a:pPr marR="0" lvl="0" fontAlgn="base">
              <a:lnSpc>
                <a:spcPct val="90000"/>
              </a:lnSpc>
              <a:spcBef>
                <a:spcPct val="0"/>
              </a:spcBef>
              <a:spcAft>
                <a:spcPts val="600"/>
              </a:spcAft>
              <a:buClrTx/>
              <a:buSzPct val="80000"/>
              <a:tabLst/>
            </a:pPr>
            <a:r>
              <a:rPr kumimoji="0" lang="fr-FR" altLang="fr-FR" sz="1600" b="0" i="0" u="none" strike="noStrike" cap="none" normalizeH="0" baseline="0" dirty="0">
                <a:ln>
                  <a:noFill/>
                </a:ln>
                <a:solidFill>
                  <a:schemeClr val="tx2"/>
                </a:solidFill>
                <a:effectLst/>
              </a:rPr>
              <a:t>-   Utiliser diverses approches pour la modélisation</a:t>
            </a:r>
          </a:p>
          <a:p>
            <a:pPr marR="0" lvl="0" fontAlgn="base">
              <a:lnSpc>
                <a:spcPct val="90000"/>
              </a:lnSpc>
              <a:spcBef>
                <a:spcPct val="0"/>
              </a:spcBef>
              <a:spcAft>
                <a:spcPts val="600"/>
              </a:spcAft>
              <a:buClrTx/>
              <a:buSzPct val="80000"/>
              <a:tabLst/>
            </a:pPr>
            <a:r>
              <a:rPr kumimoji="0" lang="fr-FR" altLang="fr-FR" sz="1600" b="0" i="0" u="none" strike="noStrike" cap="none" normalizeH="0" baseline="0" dirty="0">
                <a:ln>
                  <a:noFill/>
                </a:ln>
                <a:solidFill>
                  <a:schemeClr val="tx2"/>
                </a:solidFill>
                <a:effectLst/>
              </a:rPr>
              <a:t>-   Sélectionné un modèle final</a:t>
            </a:r>
          </a:p>
          <a:p>
            <a:pPr marL="285750" indent="-228600">
              <a:lnSpc>
                <a:spcPct val="90000"/>
              </a:lnSpc>
              <a:spcAft>
                <a:spcPts val="600"/>
              </a:spcAft>
              <a:buSzPct val="80000"/>
              <a:buFont typeface="Arial" panose="020B0604020202020204" pitchFamily="34" charset="0"/>
              <a:buChar char="•"/>
            </a:pPr>
            <a:endParaRPr lang="fr-FR" sz="1600" dirty="0">
              <a:solidFill>
                <a:schemeClr val="tx2"/>
              </a:solidFill>
            </a:endParaRPr>
          </a:p>
          <a:p>
            <a:pPr>
              <a:lnSpc>
                <a:spcPct val="90000"/>
              </a:lnSpc>
              <a:spcAft>
                <a:spcPts val="600"/>
              </a:spcAft>
              <a:buSzPct val="80000"/>
            </a:pPr>
            <a:r>
              <a:rPr lang="fr-FR" sz="1600" dirty="0">
                <a:solidFill>
                  <a:schemeClr val="tx2"/>
                </a:solidFill>
              </a:rPr>
              <a:t>5 étapes accompagnent ces missions :</a:t>
            </a:r>
          </a:p>
          <a:p>
            <a:pPr indent="-228600">
              <a:lnSpc>
                <a:spcPct val="90000"/>
              </a:lnSpc>
              <a:spcAft>
                <a:spcPts val="600"/>
              </a:spcAft>
              <a:buSzPct val="80000"/>
              <a:buFont typeface="Arial" panose="020B0604020202020204" pitchFamily="34" charset="0"/>
              <a:buChar char="•"/>
            </a:pPr>
            <a:endParaRPr lang="fr-FR" sz="1600" dirty="0">
              <a:solidFill>
                <a:schemeClr val="tx2"/>
              </a:solidFill>
            </a:endParaRPr>
          </a:p>
          <a:p>
            <a:pPr indent="-228600">
              <a:lnSpc>
                <a:spcPct val="90000"/>
              </a:lnSpc>
              <a:spcAft>
                <a:spcPts val="600"/>
              </a:spcAft>
              <a:buSzPct val="80000"/>
              <a:buFont typeface="Arial" panose="020B0604020202020204" pitchFamily="34" charset="0"/>
              <a:buChar char="•"/>
            </a:pPr>
            <a:r>
              <a:rPr lang="fr-FR" sz="1600" dirty="0">
                <a:solidFill>
                  <a:schemeClr val="tx2"/>
                </a:solidFill>
              </a:rPr>
              <a:t>Combler les valeurs manquantes (Regression Linéaire)</a:t>
            </a:r>
          </a:p>
          <a:p>
            <a:pPr indent="-228600">
              <a:lnSpc>
                <a:spcPct val="90000"/>
              </a:lnSpc>
              <a:spcAft>
                <a:spcPts val="600"/>
              </a:spcAft>
              <a:buSzPct val="80000"/>
              <a:buFont typeface="Arial" panose="020B0604020202020204" pitchFamily="34" charset="0"/>
              <a:buChar char="•"/>
            </a:pPr>
            <a:r>
              <a:rPr lang="fr-FR" sz="1600" dirty="0">
                <a:solidFill>
                  <a:schemeClr val="tx2"/>
                </a:solidFill>
              </a:rPr>
              <a:t>Etablir un premier modèle d’algorithme non supervisé (K-means)</a:t>
            </a:r>
          </a:p>
          <a:p>
            <a:pPr indent="-228600">
              <a:lnSpc>
                <a:spcPct val="90000"/>
              </a:lnSpc>
              <a:spcAft>
                <a:spcPts val="600"/>
              </a:spcAft>
              <a:buSzPct val="80000"/>
              <a:buFont typeface="Arial" panose="020B0604020202020204" pitchFamily="34" charset="0"/>
              <a:buChar char="•"/>
            </a:pPr>
            <a:r>
              <a:rPr lang="fr-FR" sz="1600" dirty="0">
                <a:solidFill>
                  <a:schemeClr val="tx2"/>
                </a:solidFill>
              </a:rPr>
              <a:t>Etablir un second modèle d’algorithme supervisé (Regression Logistique)</a:t>
            </a:r>
          </a:p>
          <a:p>
            <a:pPr indent="-228600">
              <a:lnSpc>
                <a:spcPct val="90000"/>
              </a:lnSpc>
              <a:spcAft>
                <a:spcPts val="600"/>
              </a:spcAft>
              <a:buSzPct val="80000"/>
              <a:buFont typeface="Arial" panose="020B0604020202020204" pitchFamily="34" charset="0"/>
              <a:buChar char="•"/>
            </a:pPr>
            <a:r>
              <a:rPr lang="fr-FR" sz="1600" dirty="0">
                <a:solidFill>
                  <a:schemeClr val="tx2"/>
                </a:solidFill>
              </a:rPr>
              <a:t>Evaluer la performance des deux modèles </a:t>
            </a:r>
          </a:p>
          <a:p>
            <a:pPr indent="-228600">
              <a:lnSpc>
                <a:spcPct val="90000"/>
              </a:lnSpc>
              <a:spcAft>
                <a:spcPts val="600"/>
              </a:spcAft>
              <a:buSzPct val="80000"/>
              <a:buFont typeface="Arial" panose="020B0604020202020204" pitchFamily="34" charset="0"/>
              <a:buChar char="•"/>
            </a:pPr>
            <a:r>
              <a:rPr lang="fr-FR" sz="1600" dirty="0">
                <a:solidFill>
                  <a:schemeClr val="tx2"/>
                </a:solidFill>
              </a:rPr>
              <a:t>Présenter le modèle retenu</a:t>
            </a:r>
          </a:p>
        </p:txBody>
      </p:sp>
      <p:sp>
        <p:nvSpPr>
          <p:cNvPr id="3" name="Espace réservé du numéro de diapositive 2">
            <a:extLst>
              <a:ext uri="{FF2B5EF4-FFF2-40B4-BE49-F238E27FC236}">
                <a16:creationId xmlns:a16="http://schemas.microsoft.com/office/drawing/2014/main" id="{1CFB2C82-DFB3-832C-C652-377F327937A9}"/>
              </a:ext>
            </a:extLst>
          </p:cNvPr>
          <p:cNvSpPr>
            <a:spLocks noGrp="1"/>
          </p:cNvSpPr>
          <p:nvPr>
            <p:ph type="sldNum" sz="quarter" idx="12"/>
          </p:nvPr>
        </p:nvSpPr>
        <p:spPr/>
        <p:txBody>
          <a:bodyPr/>
          <a:lstStyle/>
          <a:p>
            <a:fld id="{312CC964-A50B-4C29-B4E4-2C30BB34CCF3}" type="slidenum">
              <a:rPr lang="en-US" smtClean="0"/>
              <a:t>2</a:t>
            </a:fld>
            <a:endParaRPr lang="en-US" dirty="0"/>
          </a:p>
        </p:txBody>
      </p:sp>
    </p:spTree>
    <p:extLst>
      <p:ext uri="{BB962C8B-B14F-4D97-AF65-F5344CB8AC3E}">
        <p14:creationId xmlns:p14="http://schemas.microsoft.com/office/powerpoint/2010/main" val="160252391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15F0A9D0-BB35-4CAB-B92D-E061B9D8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Straight Connector 24">
            <a:extLst>
              <a:ext uri="{FF2B5EF4-FFF2-40B4-BE49-F238E27FC236}">
                <a16:creationId xmlns:a16="http://schemas.microsoft.com/office/drawing/2014/main" id="{52F5DE35-776B-4C7D-AF2E-514E68BDD2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0"/>
            <a:ext cx="698360" cy="57024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A65E4E8-1272-4386-BDFE-0129D7A7E2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642143" y="0"/>
            <a:ext cx="2549857" cy="20744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6515F51-DBC6-42B8-9C34-749F69BB65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7737" y="0"/>
            <a:ext cx="1294263" cy="59913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73F5967-4993-405D-A3E6-84DCEFF44C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2403086" cy="103723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8" name="ZoneTexte 7">
            <a:extLst>
              <a:ext uri="{FF2B5EF4-FFF2-40B4-BE49-F238E27FC236}">
                <a16:creationId xmlns:a16="http://schemas.microsoft.com/office/drawing/2014/main" id="{6C696DEF-2889-0B29-434A-0826D1D5D87A}"/>
              </a:ext>
            </a:extLst>
          </p:cNvPr>
          <p:cNvSpPr txBox="1"/>
          <p:nvPr/>
        </p:nvSpPr>
        <p:spPr>
          <a:xfrm>
            <a:off x="494159" y="222696"/>
            <a:ext cx="10081987" cy="6145908"/>
          </a:xfrm>
          <a:prstGeom prst="rect">
            <a:avLst/>
          </a:prstGeom>
        </p:spPr>
        <p:txBody>
          <a:bodyPr vert="horz" lIns="91440" tIns="45720" rIns="91440" bIns="45720" rtlCol="0">
            <a:normAutofit/>
          </a:bodyPr>
          <a:lstStyle/>
          <a:p>
            <a:pPr>
              <a:spcAft>
                <a:spcPts val="600"/>
              </a:spcAft>
              <a:buSzPct val="80000"/>
            </a:pPr>
            <a:r>
              <a:rPr lang="fr-FR" sz="3600" b="1" i="1" u="sng" cap="all" dirty="0">
                <a:solidFill>
                  <a:schemeClr val="tx2"/>
                </a:solidFill>
                <a:ea typeface="+mj-ea"/>
                <a:cs typeface="+mj-cs"/>
              </a:rPr>
              <a:t>Partie</a:t>
            </a:r>
            <a:r>
              <a:rPr lang="en-US" sz="3600" b="1" i="1" u="sng" cap="all" dirty="0">
                <a:solidFill>
                  <a:schemeClr val="tx2"/>
                </a:solidFill>
                <a:ea typeface="+mj-ea"/>
                <a:cs typeface="+mj-cs"/>
              </a:rPr>
              <a:t> 1 </a:t>
            </a:r>
            <a:r>
              <a:rPr lang="en-US" sz="3600" b="1" i="1" u="sng" dirty="0">
                <a:solidFill>
                  <a:schemeClr val="tx2"/>
                </a:solidFill>
              </a:rPr>
              <a:t>– </a:t>
            </a:r>
            <a:r>
              <a:rPr lang="en-US" sz="3600" b="1" i="1" u="sng" cap="all" dirty="0">
                <a:solidFill>
                  <a:schemeClr val="tx2"/>
                </a:solidFill>
                <a:ea typeface="+mj-ea"/>
                <a:cs typeface="+mj-cs"/>
              </a:rPr>
              <a:t>Un peu de nettoyage </a:t>
            </a:r>
            <a:r>
              <a:rPr lang="en-US" sz="2800" dirty="0">
                <a:solidFill>
                  <a:schemeClr val="tx2"/>
                </a:solidFill>
              </a:rPr>
              <a:t>:</a:t>
            </a:r>
          </a:p>
          <a:p>
            <a:pPr>
              <a:spcAft>
                <a:spcPts val="600"/>
              </a:spcAft>
              <a:buSzPct val="80000"/>
            </a:pPr>
            <a:endParaRPr lang="en-US" sz="2000" dirty="0">
              <a:solidFill>
                <a:schemeClr val="tx2"/>
              </a:solidFill>
            </a:endParaRPr>
          </a:p>
          <a:p>
            <a:pPr>
              <a:spcAft>
                <a:spcPts val="600"/>
              </a:spcAft>
              <a:buSzPct val="80000"/>
            </a:pPr>
            <a:r>
              <a:rPr lang="fr-FR" dirty="0">
                <a:solidFill>
                  <a:schemeClr val="tx2"/>
                </a:solidFill>
              </a:rPr>
              <a:t>Objectifs</a:t>
            </a:r>
            <a:r>
              <a:rPr lang="en-US" dirty="0">
                <a:solidFill>
                  <a:schemeClr val="tx2"/>
                </a:solidFill>
              </a:rPr>
              <a:t> standard :</a:t>
            </a:r>
          </a:p>
          <a:p>
            <a:pPr>
              <a:spcAft>
                <a:spcPts val="600"/>
              </a:spcAft>
              <a:buSzPct val="80000"/>
            </a:pPr>
            <a:endParaRPr lang="en-US" dirty="0">
              <a:solidFill>
                <a:schemeClr val="tx2"/>
              </a:solidFill>
            </a:endParaRPr>
          </a:p>
          <a:p>
            <a:pPr marL="285750" indent="-228600">
              <a:spcAft>
                <a:spcPts val="600"/>
              </a:spcAft>
              <a:buSzPct val="80000"/>
              <a:buFont typeface="Arial" panose="020B0604020202020204" pitchFamily="34" charset="0"/>
              <a:buChar char="•"/>
            </a:pPr>
            <a:r>
              <a:rPr lang="en-US" dirty="0">
                <a:solidFill>
                  <a:schemeClr val="tx2"/>
                </a:solidFill>
              </a:rPr>
              <a:t>Importation des </a:t>
            </a:r>
            <a:r>
              <a:rPr lang="fr-FR" dirty="0">
                <a:solidFill>
                  <a:schemeClr val="tx2"/>
                </a:solidFill>
              </a:rPr>
              <a:t>librairies</a:t>
            </a:r>
            <a:r>
              <a:rPr lang="en-US" dirty="0">
                <a:solidFill>
                  <a:schemeClr val="tx2"/>
                </a:solidFill>
              </a:rPr>
              <a:t> et des dataframes</a:t>
            </a:r>
          </a:p>
          <a:p>
            <a:pPr marL="285750" indent="-228600">
              <a:spcAft>
                <a:spcPts val="600"/>
              </a:spcAft>
              <a:buSzPct val="80000"/>
              <a:buFont typeface="Arial" panose="020B0604020202020204" pitchFamily="34" charset="0"/>
              <a:buChar char="•"/>
            </a:pPr>
            <a:r>
              <a:rPr lang="en-US" dirty="0">
                <a:solidFill>
                  <a:schemeClr val="tx2"/>
                </a:solidFill>
              </a:rPr>
              <a:t>Vérifications des shape (taille)</a:t>
            </a:r>
          </a:p>
          <a:p>
            <a:pPr marL="285750" indent="-228600">
              <a:spcAft>
                <a:spcPts val="600"/>
              </a:spcAft>
              <a:buSzPct val="80000"/>
              <a:buFont typeface="Arial" panose="020B0604020202020204" pitchFamily="34" charset="0"/>
              <a:buChar char="•"/>
            </a:pPr>
            <a:r>
              <a:rPr lang="en-US" dirty="0">
                <a:solidFill>
                  <a:schemeClr val="tx2"/>
                </a:solidFill>
              </a:rPr>
              <a:t>Statistiques descriptives (moyenne, ecart-type, quartiles, max, min,…)</a:t>
            </a:r>
          </a:p>
          <a:p>
            <a:pPr marL="285750" indent="-228600">
              <a:spcAft>
                <a:spcPts val="600"/>
              </a:spcAft>
              <a:buSzPct val="80000"/>
              <a:buFont typeface="Arial" panose="020B0604020202020204" pitchFamily="34" charset="0"/>
              <a:buChar char="•"/>
            </a:pPr>
            <a:r>
              <a:rPr lang="en-US" dirty="0">
                <a:solidFill>
                  <a:schemeClr val="tx2"/>
                </a:solidFill>
              </a:rPr>
              <a:t>Réaliser des histogrammes et boxplot pour visualiser la dispersion des données, la distribution, la densité et la répartition, les outliers.</a:t>
            </a:r>
          </a:p>
          <a:p>
            <a:pPr marL="285750" indent="-228600">
              <a:spcAft>
                <a:spcPts val="600"/>
              </a:spcAft>
              <a:buSzPct val="80000"/>
              <a:buFont typeface="Arial" panose="020B0604020202020204" pitchFamily="34" charset="0"/>
              <a:buChar char="•"/>
            </a:pPr>
            <a:r>
              <a:rPr lang="en-US" dirty="0">
                <a:solidFill>
                  <a:schemeClr val="tx2"/>
                </a:solidFill>
              </a:rPr>
              <a:t>Recherche de valeurs manquantes dans billets.csv</a:t>
            </a:r>
          </a:p>
          <a:p>
            <a:pPr marL="285750" indent="-228600">
              <a:spcAft>
                <a:spcPts val="600"/>
              </a:spcAft>
              <a:buSzPct val="80000"/>
              <a:buFont typeface="Arial" panose="020B0604020202020204" pitchFamily="34" charset="0"/>
              <a:buChar char="•"/>
            </a:pPr>
            <a:endParaRPr lang="en-US" sz="1700" dirty="0">
              <a:solidFill>
                <a:schemeClr val="tx2"/>
              </a:solidFill>
            </a:endParaRPr>
          </a:p>
          <a:p>
            <a:pPr marL="285750" indent="-228600">
              <a:spcAft>
                <a:spcPts val="600"/>
              </a:spcAft>
              <a:buSzPct val="80000"/>
              <a:buFont typeface="Arial" panose="020B0604020202020204" pitchFamily="34" charset="0"/>
              <a:buChar char="•"/>
            </a:pPr>
            <a:endParaRPr lang="en-US" sz="1700" dirty="0">
              <a:solidFill>
                <a:schemeClr val="tx2"/>
              </a:solidFill>
            </a:endParaRPr>
          </a:p>
        </p:txBody>
      </p:sp>
      <p:cxnSp>
        <p:nvCxnSpPr>
          <p:cNvPr id="33" name="Straight Connector 32">
            <a:extLst>
              <a:ext uri="{FF2B5EF4-FFF2-40B4-BE49-F238E27FC236}">
                <a16:creationId xmlns:a16="http://schemas.microsoft.com/office/drawing/2014/main" id="{A3A523CC-BD6C-4A0D-B9DB-1DC2CE1E22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807758" y="5501473"/>
            <a:ext cx="5455709" cy="135652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10" name="Graphic 5" descr="Mop and bucket">
            <a:extLst>
              <a:ext uri="{FF2B5EF4-FFF2-40B4-BE49-F238E27FC236}">
                <a16:creationId xmlns:a16="http://schemas.microsoft.com/office/drawing/2014/main" id="{E10B31F9-D70A-6D29-3D2E-30B29097B2B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488602" y="104229"/>
            <a:ext cx="2858968" cy="2858968"/>
          </a:xfrm>
          <a:prstGeom prst="rect">
            <a:avLst/>
          </a:prstGeom>
        </p:spPr>
      </p:pic>
      <p:pic>
        <p:nvPicPr>
          <p:cNvPr id="3" name="Image 2">
            <a:extLst>
              <a:ext uri="{FF2B5EF4-FFF2-40B4-BE49-F238E27FC236}">
                <a16:creationId xmlns:a16="http://schemas.microsoft.com/office/drawing/2014/main" id="{F1F35151-556B-63B8-7724-4144D03810E7}"/>
              </a:ext>
            </a:extLst>
          </p:cNvPr>
          <p:cNvPicPr>
            <a:picLocks noChangeAspect="1"/>
          </p:cNvPicPr>
          <p:nvPr/>
        </p:nvPicPr>
        <p:blipFill>
          <a:blip r:embed="rId4"/>
          <a:stretch>
            <a:fillRect/>
          </a:stretch>
        </p:blipFill>
        <p:spPr>
          <a:xfrm>
            <a:off x="8488602" y="4366131"/>
            <a:ext cx="3124636" cy="1733792"/>
          </a:xfrm>
          <a:prstGeom prst="rect">
            <a:avLst/>
          </a:prstGeom>
        </p:spPr>
      </p:pic>
      <p:sp>
        <p:nvSpPr>
          <p:cNvPr id="4" name="Espace réservé du numéro de diapositive 3">
            <a:extLst>
              <a:ext uri="{FF2B5EF4-FFF2-40B4-BE49-F238E27FC236}">
                <a16:creationId xmlns:a16="http://schemas.microsoft.com/office/drawing/2014/main" id="{CBEFF623-BD4A-CC5E-5FC0-FE29F54CD8C0}"/>
              </a:ext>
            </a:extLst>
          </p:cNvPr>
          <p:cNvSpPr>
            <a:spLocks noGrp="1"/>
          </p:cNvSpPr>
          <p:nvPr>
            <p:ph type="sldNum" sz="quarter" idx="12"/>
          </p:nvPr>
        </p:nvSpPr>
        <p:spPr/>
        <p:txBody>
          <a:bodyPr/>
          <a:lstStyle/>
          <a:p>
            <a:fld id="{312CC964-A50B-4C29-B4E4-2C30BB34CCF3}" type="slidenum">
              <a:rPr lang="en-US" smtClean="0"/>
              <a:t>3</a:t>
            </a:fld>
            <a:endParaRPr lang="en-US" dirty="0"/>
          </a:p>
        </p:txBody>
      </p:sp>
      <p:pic>
        <p:nvPicPr>
          <p:cNvPr id="5" name="Image 4">
            <a:extLst>
              <a:ext uri="{FF2B5EF4-FFF2-40B4-BE49-F238E27FC236}">
                <a16:creationId xmlns:a16="http://schemas.microsoft.com/office/drawing/2014/main" id="{82780EB8-0A0C-CE19-FE9C-03922FC1F227}"/>
              </a:ext>
            </a:extLst>
          </p:cNvPr>
          <p:cNvPicPr>
            <a:picLocks noChangeAspect="1"/>
          </p:cNvPicPr>
          <p:nvPr/>
        </p:nvPicPr>
        <p:blipFill>
          <a:blip r:embed="rId5"/>
          <a:stretch>
            <a:fillRect/>
          </a:stretch>
        </p:blipFill>
        <p:spPr>
          <a:xfrm>
            <a:off x="585456" y="4385940"/>
            <a:ext cx="3703515" cy="1878819"/>
          </a:xfrm>
          <a:prstGeom prst="rect">
            <a:avLst/>
          </a:prstGeom>
        </p:spPr>
      </p:pic>
      <p:pic>
        <p:nvPicPr>
          <p:cNvPr id="7" name="Image 6">
            <a:extLst>
              <a:ext uri="{FF2B5EF4-FFF2-40B4-BE49-F238E27FC236}">
                <a16:creationId xmlns:a16="http://schemas.microsoft.com/office/drawing/2014/main" id="{0BEB4515-F304-5553-55D1-60481DFF9516}"/>
              </a:ext>
            </a:extLst>
          </p:cNvPr>
          <p:cNvPicPr>
            <a:picLocks noChangeAspect="1"/>
          </p:cNvPicPr>
          <p:nvPr/>
        </p:nvPicPr>
        <p:blipFill>
          <a:blip r:embed="rId6"/>
          <a:stretch>
            <a:fillRect/>
          </a:stretch>
        </p:blipFill>
        <p:spPr>
          <a:xfrm>
            <a:off x="4405154" y="4354225"/>
            <a:ext cx="3763045" cy="1869836"/>
          </a:xfrm>
          <a:prstGeom prst="rect">
            <a:avLst/>
          </a:prstGeom>
        </p:spPr>
      </p:pic>
    </p:spTree>
    <p:extLst>
      <p:ext uri="{BB962C8B-B14F-4D97-AF65-F5344CB8AC3E}">
        <p14:creationId xmlns:p14="http://schemas.microsoft.com/office/powerpoint/2010/main" val="216480533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FBC36BF-1382-464F-79A7-0C46A50F2D28}"/>
              </a:ext>
            </a:extLst>
          </p:cNvPr>
          <p:cNvSpPr>
            <a:spLocks noGrp="1"/>
          </p:cNvSpPr>
          <p:nvPr>
            <p:ph type="ctrTitle"/>
          </p:nvPr>
        </p:nvSpPr>
        <p:spPr>
          <a:xfrm>
            <a:off x="1687286" y="285624"/>
            <a:ext cx="9144000" cy="597580"/>
          </a:xfrm>
        </p:spPr>
        <p:txBody>
          <a:bodyPr>
            <a:noAutofit/>
          </a:bodyPr>
          <a:lstStyle/>
          <a:p>
            <a:r>
              <a:rPr lang="fr-FR" sz="3600" b="1" u="sng" dirty="0">
                <a:latin typeface="+mn-lt"/>
              </a:rPr>
              <a:t>Partie 2 : La régression Linéaire</a:t>
            </a:r>
          </a:p>
        </p:txBody>
      </p:sp>
      <p:pic>
        <p:nvPicPr>
          <p:cNvPr id="5" name="Graphique 4" descr="Bulle de pensée contour">
            <a:extLst>
              <a:ext uri="{FF2B5EF4-FFF2-40B4-BE49-F238E27FC236}">
                <a16:creationId xmlns:a16="http://schemas.microsoft.com/office/drawing/2014/main" id="{76F1A1EB-BDF4-72DA-F5BD-E8084A0481A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3477" y="926624"/>
            <a:ext cx="3692113" cy="2264229"/>
          </a:xfrm>
          <a:prstGeom prst="rect">
            <a:avLst/>
          </a:prstGeom>
        </p:spPr>
      </p:pic>
      <p:pic>
        <p:nvPicPr>
          <p:cNvPr id="7" name="Graphique 6" descr="Homme contour">
            <a:extLst>
              <a:ext uri="{FF2B5EF4-FFF2-40B4-BE49-F238E27FC236}">
                <a16:creationId xmlns:a16="http://schemas.microsoft.com/office/drawing/2014/main" id="{75EC363A-7C89-2CAB-A025-C2137AF9BD9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63285" y="2852057"/>
            <a:ext cx="2275114" cy="2275114"/>
          </a:xfrm>
          <a:prstGeom prst="rect">
            <a:avLst/>
          </a:prstGeom>
        </p:spPr>
      </p:pic>
      <p:sp>
        <p:nvSpPr>
          <p:cNvPr id="8" name="ZoneTexte 7">
            <a:extLst>
              <a:ext uri="{FF2B5EF4-FFF2-40B4-BE49-F238E27FC236}">
                <a16:creationId xmlns:a16="http://schemas.microsoft.com/office/drawing/2014/main" id="{C2873522-4768-1301-E9A0-0D42B0B68B3D}"/>
              </a:ext>
            </a:extLst>
          </p:cNvPr>
          <p:cNvSpPr txBox="1"/>
          <p:nvPr/>
        </p:nvSpPr>
        <p:spPr>
          <a:xfrm>
            <a:off x="1611086" y="1528197"/>
            <a:ext cx="2427514" cy="584775"/>
          </a:xfrm>
          <a:prstGeom prst="rect">
            <a:avLst/>
          </a:prstGeom>
          <a:noFill/>
        </p:spPr>
        <p:txBody>
          <a:bodyPr wrap="square" rtlCol="0">
            <a:spAutoFit/>
          </a:bodyPr>
          <a:lstStyle/>
          <a:p>
            <a:r>
              <a:rPr lang="fr-FR" sz="1600" dirty="0">
                <a:solidFill>
                  <a:schemeClr val="tx2"/>
                </a:solidFill>
              </a:rPr>
              <a:t>Il va falloir combler les données manquantes…</a:t>
            </a:r>
          </a:p>
        </p:txBody>
      </p:sp>
      <p:pic>
        <p:nvPicPr>
          <p:cNvPr id="10" name="Graphique 9" descr="Héros contour">
            <a:extLst>
              <a:ext uri="{FF2B5EF4-FFF2-40B4-BE49-F238E27FC236}">
                <a16:creationId xmlns:a16="http://schemas.microsoft.com/office/drawing/2014/main" id="{298944B1-85C6-11CC-E744-8C63BD2B1BF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21203255">
            <a:off x="3943570" y="3288764"/>
            <a:ext cx="2177143" cy="2177143"/>
          </a:xfrm>
          <a:prstGeom prst="rect">
            <a:avLst/>
          </a:prstGeom>
        </p:spPr>
      </p:pic>
      <p:pic>
        <p:nvPicPr>
          <p:cNvPr id="11" name="Graphique 10" descr="Bulle de pensée contour">
            <a:extLst>
              <a:ext uri="{FF2B5EF4-FFF2-40B4-BE49-F238E27FC236}">
                <a16:creationId xmlns:a16="http://schemas.microsoft.com/office/drawing/2014/main" id="{6B07D0A0-88B0-8738-02EA-7BE51DADC83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792206" y="1208186"/>
            <a:ext cx="3692113" cy="2264229"/>
          </a:xfrm>
          <a:prstGeom prst="rect">
            <a:avLst/>
          </a:prstGeom>
        </p:spPr>
      </p:pic>
      <p:sp>
        <p:nvSpPr>
          <p:cNvPr id="12" name="ZoneTexte 11">
            <a:extLst>
              <a:ext uri="{FF2B5EF4-FFF2-40B4-BE49-F238E27FC236}">
                <a16:creationId xmlns:a16="http://schemas.microsoft.com/office/drawing/2014/main" id="{A8458FAB-49D9-7DC4-4B65-B768FA0A3738}"/>
              </a:ext>
            </a:extLst>
          </p:cNvPr>
          <p:cNvSpPr txBox="1"/>
          <p:nvPr/>
        </p:nvSpPr>
        <p:spPr>
          <a:xfrm>
            <a:off x="5424505" y="1744767"/>
            <a:ext cx="2427514" cy="584775"/>
          </a:xfrm>
          <a:prstGeom prst="rect">
            <a:avLst/>
          </a:prstGeom>
          <a:noFill/>
        </p:spPr>
        <p:txBody>
          <a:bodyPr wrap="square" rtlCol="0">
            <a:spAutoFit/>
          </a:bodyPr>
          <a:lstStyle/>
          <a:p>
            <a:pPr algn="ctr"/>
            <a:r>
              <a:rPr lang="fr-FR" sz="1600" dirty="0">
                <a:solidFill>
                  <a:schemeClr val="tx2"/>
                </a:solidFill>
              </a:rPr>
              <a:t>Super Outil :</a:t>
            </a:r>
          </a:p>
          <a:p>
            <a:pPr algn="ctr"/>
            <a:r>
              <a:rPr lang="fr-FR" sz="1600" dirty="0">
                <a:solidFill>
                  <a:schemeClr val="tx2"/>
                </a:solidFill>
              </a:rPr>
              <a:t>Régression Linéaire</a:t>
            </a:r>
          </a:p>
        </p:txBody>
      </p:sp>
      <p:pic>
        <p:nvPicPr>
          <p:cNvPr id="14" name="Graphique 13" descr="Poids inégaux contour">
            <a:extLst>
              <a:ext uri="{FF2B5EF4-FFF2-40B4-BE49-F238E27FC236}">
                <a16:creationId xmlns:a16="http://schemas.microsoft.com/office/drawing/2014/main" id="{AD2FD330-42E3-C14A-1966-637668D6372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739743" y="2940481"/>
            <a:ext cx="2427515" cy="2427515"/>
          </a:xfrm>
          <a:prstGeom prst="rect">
            <a:avLst/>
          </a:prstGeom>
        </p:spPr>
      </p:pic>
      <p:pic>
        <p:nvPicPr>
          <p:cNvPr id="15" name="Graphique 14" descr="Bulle de pensée contour">
            <a:extLst>
              <a:ext uri="{FF2B5EF4-FFF2-40B4-BE49-F238E27FC236}">
                <a16:creationId xmlns:a16="http://schemas.microsoft.com/office/drawing/2014/main" id="{0DBEC2C2-0456-5041-CD7F-B9FBA90463F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99887" y="1121357"/>
            <a:ext cx="3692113" cy="2264229"/>
          </a:xfrm>
          <a:prstGeom prst="rect">
            <a:avLst/>
          </a:prstGeom>
        </p:spPr>
      </p:pic>
      <p:sp>
        <p:nvSpPr>
          <p:cNvPr id="16" name="ZoneTexte 15">
            <a:extLst>
              <a:ext uri="{FF2B5EF4-FFF2-40B4-BE49-F238E27FC236}">
                <a16:creationId xmlns:a16="http://schemas.microsoft.com/office/drawing/2014/main" id="{48CA69D2-B752-EFA1-23BD-E8B0E59BC246}"/>
              </a:ext>
            </a:extLst>
          </p:cNvPr>
          <p:cNvSpPr txBox="1"/>
          <p:nvPr/>
        </p:nvSpPr>
        <p:spPr>
          <a:xfrm>
            <a:off x="9132186" y="1838932"/>
            <a:ext cx="2427514" cy="338554"/>
          </a:xfrm>
          <a:prstGeom prst="rect">
            <a:avLst/>
          </a:prstGeom>
          <a:noFill/>
        </p:spPr>
        <p:txBody>
          <a:bodyPr wrap="square" rtlCol="0">
            <a:spAutoFit/>
          </a:bodyPr>
          <a:lstStyle/>
          <a:p>
            <a:pPr algn="ctr"/>
            <a:r>
              <a:rPr lang="fr-FR" sz="1600" dirty="0">
                <a:solidFill>
                  <a:schemeClr val="tx2"/>
                </a:solidFill>
              </a:rPr>
              <a:t>Regardons les hypothèses </a:t>
            </a:r>
          </a:p>
        </p:txBody>
      </p:sp>
      <p:sp>
        <p:nvSpPr>
          <p:cNvPr id="17" name="Espace réservé du numéro de diapositive 16">
            <a:extLst>
              <a:ext uri="{FF2B5EF4-FFF2-40B4-BE49-F238E27FC236}">
                <a16:creationId xmlns:a16="http://schemas.microsoft.com/office/drawing/2014/main" id="{098BDAC1-60A8-1715-3A2C-41A1CDE64AAB}"/>
              </a:ext>
            </a:extLst>
          </p:cNvPr>
          <p:cNvSpPr>
            <a:spLocks noGrp="1"/>
          </p:cNvSpPr>
          <p:nvPr>
            <p:ph type="sldNum" sz="quarter" idx="12"/>
          </p:nvPr>
        </p:nvSpPr>
        <p:spPr/>
        <p:txBody>
          <a:bodyPr/>
          <a:lstStyle/>
          <a:p>
            <a:fld id="{312CC964-A50B-4C29-B4E4-2C30BB34CCF3}" type="slidenum">
              <a:rPr lang="en-US" smtClean="0"/>
              <a:t>4</a:t>
            </a:fld>
            <a:endParaRPr lang="en-US" dirty="0"/>
          </a:p>
        </p:txBody>
      </p:sp>
    </p:spTree>
    <p:extLst>
      <p:ext uri="{BB962C8B-B14F-4D97-AF65-F5344CB8AC3E}">
        <p14:creationId xmlns:p14="http://schemas.microsoft.com/office/powerpoint/2010/main" val="1749189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ppt_x"/>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1000"/>
                                        <p:tgtEl>
                                          <p:spTgt spid="11"/>
                                        </p:tgtEl>
                                      </p:cBhvr>
                                    </p:animEffect>
                                    <p:anim calcmode="lin" valueType="num">
                                      <p:cBhvr>
                                        <p:cTn id="36" dur="1000" fill="hold"/>
                                        <p:tgtEl>
                                          <p:spTgt spid="11"/>
                                        </p:tgtEl>
                                        <p:attrNameLst>
                                          <p:attrName>ppt_x</p:attrName>
                                        </p:attrNameLst>
                                      </p:cBhvr>
                                      <p:tavLst>
                                        <p:tav tm="0">
                                          <p:val>
                                            <p:strVal val="#ppt_x"/>
                                          </p:val>
                                        </p:tav>
                                        <p:tav tm="100000">
                                          <p:val>
                                            <p:strVal val="#ppt_x"/>
                                          </p:val>
                                        </p:tav>
                                      </p:tavLst>
                                    </p:anim>
                                    <p:anim calcmode="lin" valueType="num">
                                      <p:cBhvr>
                                        <p:cTn id="3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500"/>
                                        <p:tgtEl>
                                          <p:spTgt spid="12"/>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1000"/>
                                        <p:tgtEl>
                                          <p:spTgt spid="15"/>
                                        </p:tgtEl>
                                      </p:cBhvr>
                                    </p:animEffect>
                                    <p:anim calcmode="lin" valueType="num">
                                      <p:cBhvr>
                                        <p:cTn id="53" dur="1000" fill="hold"/>
                                        <p:tgtEl>
                                          <p:spTgt spid="15"/>
                                        </p:tgtEl>
                                        <p:attrNameLst>
                                          <p:attrName>ppt_x</p:attrName>
                                        </p:attrNameLst>
                                      </p:cBhvr>
                                      <p:tavLst>
                                        <p:tav tm="0">
                                          <p:val>
                                            <p:strVal val="#ppt_x"/>
                                          </p:val>
                                        </p:tav>
                                        <p:tav tm="100000">
                                          <p:val>
                                            <p:strVal val="#ppt_x"/>
                                          </p:val>
                                        </p:tav>
                                      </p:tavLst>
                                    </p:anim>
                                    <p:anim calcmode="lin" valueType="num">
                                      <p:cBhvr>
                                        <p:cTn id="5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2"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8FF5FE04-0D69-5B04-4A95-9F24FDE853E0}"/>
              </a:ext>
            </a:extLst>
          </p:cNvPr>
          <p:cNvSpPr txBox="1"/>
          <p:nvPr/>
        </p:nvSpPr>
        <p:spPr>
          <a:xfrm>
            <a:off x="97970" y="285624"/>
            <a:ext cx="4974771" cy="1569660"/>
          </a:xfrm>
          <a:prstGeom prst="rect">
            <a:avLst/>
          </a:prstGeom>
          <a:noFill/>
        </p:spPr>
        <p:txBody>
          <a:bodyPr wrap="square" rtlCol="0">
            <a:spAutoFit/>
          </a:bodyPr>
          <a:lstStyle/>
          <a:p>
            <a:r>
              <a:rPr lang="fr-FR" sz="1600" dirty="0">
                <a:solidFill>
                  <a:schemeClr val="tx2"/>
                </a:solidFill>
              </a:rPr>
              <a:t>Le but va être de prédire les valeurs manquantes dans ma colonne « margin_low » à partir des autres variables prédictives. </a:t>
            </a:r>
          </a:p>
          <a:p>
            <a:endParaRPr lang="fr-FR" sz="1600" dirty="0">
              <a:solidFill>
                <a:schemeClr val="tx2"/>
              </a:solidFill>
            </a:endParaRPr>
          </a:p>
          <a:p>
            <a:r>
              <a:rPr lang="fr-FR" sz="1600" dirty="0">
                <a:solidFill>
                  <a:schemeClr val="tx2"/>
                </a:solidFill>
              </a:rPr>
              <a:t>Création d’un dataframe (billets_1463) excluant les 37 lignes manquantes (billets_exclus) puis vérification de quelques hypothèses </a:t>
            </a:r>
          </a:p>
        </p:txBody>
      </p:sp>
      <p:sp>
        <p:nvSpPr>
          <p:cNvPr id="3" name="ZoneTexte 2">
            <a:extLst>
              <a:ext uri="{FF2B5EF4-FFF2-40B4-BE49-F238E27FC236}">
                <a16:creationId xmlns:a16="http://schemas.microsoft.com/office/drawing/2014/main" id="{0CD921D2-A035-EADB-7113-0EE4C8D4FC0A}"/>
              </a:ext>
            </a:extLst>
          </p:cNvPr>
          <p:cNvSpPr txBox="1"/>
          <p:nvPr/>
        </p:nvSpPr>
        <p:spPr>
          <a:xfrm>
            <a:off x="5323113" y="623727"/>
            <a:ext cx="2982685" cy="1354217"/>
          </a:xfrm>
          <a:prstGeom prst="rect">
            <a:avLst/>
          </a:prstGeom>
          <a:noFill/>
        </p:spPr>
        <p:txBody>
          <a:bodyPr wrap="square" rtlCol="0">
            <a:spAutoFit/>
          </a:bodyPr>
          <a:lstStyle/>
          <a:p>
            <a:pPr marL="285750" indent="-285750">
              <a:buFontTx/>
              <a:buChar char="-"/>
            </a:pPr>
            <a:r>
              <a:rPr lang="fr-FR" sz="1600" dirty="0">
                <a:solidFill>
                  <a:schemeClr val="tx2"/>
                </a:solidFill>
              </a:rPr>
              <a:t>La linéarité / absence de multi colinéarité </a:t>
            </a:r>
          </a:p>
          <a:p>
            <a:pPr marL="285750" indent="-285750">
              <a:buFont typeface="Wingdings" panose="05000000000000000000" pitchFamily="2" charset="2"/>
              <a:buChar char="Ø"/>
            </a:pPr>
            <a:r>
              <a:rPr lang="fr-FR" sz="1600" dirty="0">
                <a:solidFill>
                  <a:schemeClr val="tx2"/>
                </a:solidFill>
              </a:rPr>
              <a:t>Test de VIF et observation des moyennes</a:t>
            </a:r>
          </a:p>
          <a:p>
            <a:endParaRPr lang="fr-FR" dirty="0"/>
          </a:p>
        </p:txBody>
      </p:sp>
      <p:pic>
        <p:nvPicPr>
          <p:cNvPr id="6" name="Image 5">
            <a:extLst>
              <a:ext uri="{FF2B5EF4-FFF2-40B4-BE49-F238E27FC236}">
                <a16:creationId xmlns:a16="http://schemas.microsoft.com/office/drawing/2014/main" id="{856A6EAF-B00D-86B5-654C-263A638305E9}"/>
              </a:ext>
            </a:extLst>
          </p:cNvPr>
          <p:cNvPicPr>
            <a:picLocks noChangeAspect="1"/>
          </p:cNvPicPr>
          <p:nvPr/>
        </p:nvPicPr>
        <p:blipFill>
          <a:blip r:embed="rId2"/>
          <a:stretch>
            <a:fillRect/>
          </a:stretch>
        </p:blipFill>
        <p:spPr>
          <a:xfrm>
            <a:off x="8733798" y="652948"/>
            <a:ext cx="2267266" cy="1105054"/>
          </a:xfrm>
          <a:prstGeom prst="rect">
            <a:avLst/>
          </a:prstGeom>
        </p:spPr>
      </p:pic>
      <p:sp>
        <p:nvSpPr>
          <p:cNvPr id="7" name="ZoneTexte 6">
            <a:extLst>
              <a:ext uri="{FF2B5EF4-FFF2-40B4-BE49-F238E27FC236}">
                <a16:creationId xmlns:a16="http://schemas.microsoft.com/office/drawing/2014/main" id="{BADB6D1C-0F0C-30CE-199C-166C584E6F42}"/>
              </a:ext>
            </a:extLst>
          </p:cNvPr>
          <p:cNvSpPr txBox="1"/>
          <p:nvPr/>
        </p:nvSpPr>
        <p:spPr>
          <a:xfrm>
            <a:off x="5219214" y="2859062"/>
            <a:ext cx="2982685" cy="1354217"/>
          </a:xfrm>
          <a:prstGeom prst="rect">
            <a:avLst/>
          </a:prstGeom>
          <a:noFill/>
        </p:spPr>
        <p:txBody>
          <a:bodyPr wrap="square" rtlCol="0">
            <a:spAutoFit/>
          </a:bodyPr>
          <a:lstStyle/>
          <a:p>
            <a:pPr marL="285750" indent="-285750">
              <a:buFontTx/>
              <a:buChar char="-"/>
            </a:pPr>
            <a:r>
              <a:rPr lang="fr-FR" sz="1600" dirty="0">
                <a:solidFill>
                  <a:schemeClr val="tx2"/>
                </a:solidFill>
              </a:rPr>
              <a:t>L’homoscédasticité (la variance des erreurs (ou des résidus) </a:t>
            </a:r>
          </a:p>
          <a:p>
            <a:pPr marL="285750" indent="-285750">
              <a:buFont typeface="Wingdings" panose="05000000000000000000" pitchFamily="2" charset="2"/>
              <a:buChar char="Ø"/>
            </a:pPr>
            <a:r>
              <a:rPr lang="fr-FR" sz="1600" dirty="0">
                <a:solidFill>
                  <a:schemeClr val="tx2"/>
                </a:solidFill>
              </a:rPr>
              <a:t>Test de </a:t>
            </a:r>
            <a:r>
              <a:rPr lang="fr-FR" sz="1600" dirty="0" err="1">
                <a:solidFill>
                  <a:schemeClr val="tx2"/>
                </a:solidFill>
              </a:rPr>
              <a:t>Breusch</a:t>
            </a:r>
            <a:r>
              <a:rPr lang="fr-FR" sz="1600" dirty="0">
                <a:solidFill>
                  <a:schemeClr val="tx2"/>
                </a:solidFill>
              </a:rPr>
              <a:t>-Pagan + test de white</a:t>
            </a:r>
          </a:p>
          <a:p>
            <a:endParaRPr lang="fr-FR" dirty="0"/>
          </a:p>
        </p:txBody>
      </p:sp>
      <p:pic>
        <p:nvPicPr>
          <p:cNvPr id="9" name="Image 8">
            <a:extLst>
              <a:ext uri="{FF2B5EF4-FFF2-40B4-BE49-F238E27FC236}">
                <a16:creationId xmlns:a16="http://schemas.microsoft.com/office/drawing/2014/main" id="{6CBA341C-3BFB-7797-D052-E7248240E861}"/>
              </a:ext>
            </a:extLst>
          </p:cNvPr>
          <p:cNvPicPr>
            <a:picLocks noChangeAspect="1"/>
          </p:cNvPicPr>
          <p:nvPr/>
        </p:nvPicPr>
        <p:blipFill>
          <a:blip r:embed="rId3"/>
          <a:stretch>
            <a:fillRect/>
          </a:stretch>
        </p:blipFill>
        <p:spPr>
          <a:xfrm>
            <a:off x="8172690" y="2654696"/>
            <a:ext cx="3894069" cy="943739"/>
          </a:xfrm>
          <a:prstGeom prst="rect">
            <a:avLst/>
          </a:prstGeom>
        </p:spPr>
      </p:pic>
      <p:pic>
        <p:nvPicPr>
          <p:cNvPr id="11" name="Image 10">
            <a:extLst>
              <a:ext uri="{FF2B5EF4-FFF2-40B4-BE49-F238E27FC236}">
                <a16:creationId xmlns:a16="http://schemas.microsoft.com/office/drawing/2014/main" id="{F2C8EAE5-B1F4-4FAB-FFEC-ADCD22DA0E40}"/>
              </a:ext>
            </a:extLst>
          </p:cNvPr>
          <p:cNvPicPr>
            <a:picLocks noChangeAspect="1"/>
          </p:cNvPicPr>
          <p:nvPr/>
        </p:nvPicPr>
        <p:blipFill>
          <a:blip r:embed="rId4"/>
          <a:stretch>
            <a:fillRect/>
          </a:stretch>
        </p:blipFill>
        <p:spPr>
          <a:xfrm>
            <a:off x="8188534" y="3657255"/>
            <a:ext cx="3632397" cy="830997"/>
          </a:xfrm>
          <a:prstGeom prst="rect">
            <a:avLst/>
          </a:prstGeom>
        </p:spPr>
      </p:pic>
      <p:sp>
        <p:nvSpPr>
          <p:cNvPr id="12" name="ZoneTexte 11">
            <a:extLst>
              <a:ext uri="{FF2B5EF4-FFF2-40B4-BE49-F238E27FC236}">
                <a16:creationId xmlns:a16="http://schemas.microsoft.com/office/drawing/2014/main" id="{5C3429D0-36A7-C2AD-A2F4-C5899B88B225}"/>
              </a:ext>
            </a:extLst>
          </p:cNvPr>
          <p:cNvSpPr txBox="1"/>
          <p:nvPr/>
        </p:nvSpPr>
        <p:spPr>
          <a:xfrm>
            <a:off x="5219214" y="5401855"/>
            <a:ext cx="2982685" cy="830997"/>
          </a:xfrm>
          <a:prstGeom prst="rect">
            <a:avLst/>
          </a:prstGeom>
          <a:noFill/>
        </p:spPr>
        <p:txBody>
          <a:bodyPr wrap="square" rtlCol="0">
            <a:spAutoFit/>
          </a:bodyPr>
          <a:lstStyle/>
          <a:p>
            <a:pPr marL="285750" indent="-285750">
              <a:buFontTx/>
              <a:buChar char="-"/>
            </a:pPr>
            <a:r>
              <a:rPr lang="fr-FR" sz="1600" dirty="0">
                <a:solidFill>
                  <a:schemeClr val="tx2"/>
                </a:solidFill>
              </a:rPr>
              <a:t>La normalité des résidus (suivent ils une distribution normale ?)</a:t>
            </a:r>
          </a:p>
          <a:p>
            <a:pPr marL="285750" indent="-285750">
              <a:buFont typeface="Wingdings" panose="05000000000000000000" pitchFamily="2" charset="2"/>
              <a:buChar char="Ø"/>
            </a:pPr>
            <a:r>
              <a:rPr lang="fr-FR" sz="1600" dirty="0">
                <a:solidFill>
                  <a:schemeClr val="tx2"/>
                </a:solidFill>
              </a:rPr>
              <a:t>Test de Shapiro-</a:t>
            </a:r>
            <a:r>
              <a:rPr lang="fr-FR" sz="1600" dirty="0" err="1">
                <a:solidFill>
                  <a:schemeClr val="tx2"/>
                </a:solidFill>
              </a:rPr>
              <a:t>Wilk</a:t>
            </a:r>
            <a:endParaRPr lang="fr-FR" dirty="0">
              <a:solidFill>
                <a:schemeClr val="tx2"/>
              </a:solidFill>
            </a:endParaRPr>
          </a:p>
        </p:txBody>
      </p:sp>
      <p:pic>
        <p:nvPicPr>
          <p:cNvPr id="16" name="Image 15">
            <a:extLst>
              <a:ext uri="{FF2B5EF4-FFF2-40B4-BE49-F238E27FC236}">
                <a16:creationId xmlns:a16="http://schemas.microsoft.com/office/drawing/2014/main" id="{D92CD9F5-5F9F-7FFE-E649-AE6A2DED1317}"/>
              </a:ext>
            </a:extLst>
          </p:cNvPr>
          <p:cNvPicPr>
            <a:picLocks noChangeAspect="1"/>
          </p:cNvPicPr>
          <p:nvPr/>
        </p:nvPicPr>
        <p:blipFill>
          <a:blip r:embed="rId5"/>
          <a:stretch>
            <a:fillRect/>
          </a:stretch>
        </p:blipFill>
        <p:spPr>
          <a:xfrm>
            <a:off x="8768378" y="5412718"/>
            <a:ext cx="1762371" cy="257211"/>
          </a:xfrm>
          <a:prstGeom prst="rect">
            <a:avLst/>
          </a:prstGeom>
        </p:spPr>
      </p:pic>
      <p:pic>
        <p:nvPicPr>
          <p:cNvPr id="18" name="Image 17">
            <a:extLst>
              <a:ext uri="{FF2B5EF4-FFF2-40B4-BE49-F238E27FC236}">
                <a16:creationId xmlns:a16="http://schemas.microsoft.com/office/drawing/2014/main" id="{90914499-F1BC-8482-AD78-13E27617C205}"/>
              </a:ext>
            </a:extLst>
          </p:cNvPr>
          <p:cNvPicPr>
            <a:picLocks noChangeAspect="1"/>
          </p:cNvPicPr>
          <p:nvPr/>
        </p:nvPicPr>
        <p:blipFill>
          <a:blip r:embed="rId6"/>
          <a:stretch>
            <a:fillRect/>
          </a:stretch>
        </p:blipFill>
        <p:spPr>
          <a:xfrm>
            <a:off x="8750596" y="5915392"/>
            <a:ext cx="2324424" cy="171474"/>
          </a:xfrm>
          <a:prstGeom prst="rect">
            <a:avLst/>
          </a:prstGeom>
        </p:spPr>
      </p:pic>
      <p:sp>
        <p:nvSpPr>
          <p:cNvPr id="21" name="ZoneTexte 20">
            <a:extLst>
              <a:ext uri="{FF2B5EF4-FFF2-40B4-BE49-F238E27FC236}">
                <a16:creationId xmlns:a16="http://schemas.microsoft.com/office/drawing/2014/main" id="{FC4D56BA-96D6-3E5E-DE5A-42A7D8892524}"/>
              </a:ext>
            </a:extLst>
          </p:cNvPr>
          <p:cNvSpPr txBox="1"/>
          <p:nvPr/>
        </p:nvSpPr>
        <p:spPr>
          <a:xfrm>
            <a:off x="97970" y="4510273"/>
            <a:ext cx="4974771" cy="2062103"/>
          </a:xfrm>
          <a:prstGeom prst="rect">
            <a:avLst/>
          </a:prstGeom>
          <a:noFill/>
        </p:spPr>
        <p:txBody>
          <a:bodyPr wrap="square" rtlCol="0">
            <a:spAutoFit/>
          </a:bodyPr>
          <a:lstStyle/>
          <a:p>
            <a:r>
              <a:rPr lang="fr-FR" sz="1600" dirty="0">
                <a:solidFill>
                  <a:schemeClr val="tx2"/>
                </a:solidFill>
              </a:rPr>
              <a:t>« Il est important de noter que la plupart de ces hypothèses, en pratique, ne sont pas respectées. Mais ce modèle arrive quand même à fournir de bons résultats car on peut compter sur les propriétés asymptotiques (quand le nombre d’observation est grand) de ces estimateurs. »</a:t>
            </a:r>
          </a:p>
          <a:p>
            <a:endParaRPr lang="fr-FR" sz="1600" dirty="0">
              <a:solidFill>
                <a:srgbClr val="393939"/>
              </a:solidFill>
              <a:highlight>
                <a:srgbClr val="FFFFFF"/>
              </a:highlight>
              <a:latin typeface="book antiqua" panose="02040602050305030304" pitchFamily="18" charset="0"/>
            </a:endParaRPr>
          </a:p>
          <a:p>
            <a:r>
              <a:rPr lang="fr-FR" sz="1600" i="1" u="sng" dirty="0">
                <a:solidFill>
                  <a:schemeClr val="tx2"/>
                </a:solidFill>
              </a:rPr>
              <a:t>Source </a:t>
            </a:r>
            <a:r>
              <a:rPr lang="fr-FR" sz="1600" i="1" u="sng" dirty="0">
                <a:solidFill>
                  <a:schemeClr val="tx2"/>
                </a:solidFill>
                <a:highlight>
                  <a:srgbClr val="FFFFFF"/>
                </a:highlight>
                <a:latin typeface="book antiqua" panose="02040602050305030304" pitchFamily="18" charset="0"/>
              </a:rPr>
              <a:t>: </a:t>
            </a:r>
            <a:r>
              <a:rPr lang="fr-FR" sz="1600" i="1" dirty="0">
                <a:hlinkClick r:id="rId7"/>
              </a:rPr>
              <a:t>Comment vérifier les hypothèses d'application de la régression linéaire ? | ALLIAGE (alliage-ad.com)</a:t>
            </a:r>
            <a:endParaRPr lang="fr-FR" sz="1600" i="1" dirty="0"/>
          </a:p>
        </p:txBody>
      </p:sp>
      <p:cxnSp>
        <p:nvCxnSpPr>
          <p:cNvPr id="25" name="Connecteur droit 24">
            <a:extLst>
              <a:ext uri="{FF2B5EF4-FFF2-40B4-BE49-F238E27FC236}">
                <a16:creationId xmlns:a16="http://schemas.microsoft.com/office/drawing/2014/main" id="{7EFEFE48-A55A-373B-68A9-636C1FBEF084}"/>
              </a:ext>
            </a:extLst>
          </p:cNvPr>
          <p:cNvCxnSpPr/>
          <p:nvPr/>
        </p:nvCxnSpPr>
        <p:spPr>
          <a:xfrm>
            <a:off x="5216734" y="517071"/>
            <a:ext cx="0" cy="582385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Flèche : droite 25">
            <a:extLst>
              <a:ext uri="{FF2B5EF4-FFF2-40B4-BE49-F238E27FC236}">
                <a16:creationId xmlns:a16="http://schemas.microsoft.com/office/drawing/2014/main" id="{9D59282F-1CB6-9960-0C3F-7B047AE0D460}"/>
              </a:ext>
            </a:extLst>
          </p:cNvPr>
          <p:cNvSpPr/>
          <p:nvPr/>
        </p:nvSpPr>
        <p:spPr>
          <a:xfrm>
            <a:off x="4404510" y="1569689"/>
            <a:ext cx="446314" cy="188313"/>
          </a:xfrm>
          <a:prstGeom prst="rightArrow">
            <a:avLst/>
          </a:prstGeom>
          <a:no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Espace réservé du numéro de diapositive 26">
            <a:extLst>
              <a:ext uri="{FF2B5EF4-FFF2-40B4-BE49-F238E27FC236}">
                <a16:creationId xmlns:a16="http://schemas.microsoft.com/office/drawing/2014/main" id="{42F41BC6-6C12-9C1F-F6A0-696251227740}"/>
              </a:ext>
            </a:extLst>
          </p:cNvPr>
          <p:cNvSpPr>
            <a:spLocks noGrp="1"/>
          </p:cNvSpPr>
          <p:nvPr>
            <p:ph type="sldNum" sz="quarter" idx="12"/>
          </p:nvPr>
        </p:nvSpPr>
        <p:spPr/>
        <p:txBody>
          <a:bodyPr/>
          <a:lstStyle/>
          <a:p>
            <a:fld id="{312CC964-A50B-4C29-B4E4-2C30BB34CCF3}" type="slidenum">
              <a:rPr lang="en-US" smtClean="0"/>
              <a:t>5</a:t>
            </a:fld>
            <a:endParaRPr lang="en-US" dirty="0"/>
          </a:p>
        </p:txBody>
      </p:sp>
    </p:spTree>
    <p:extLst>
      <p:ext uri="{BB962C8B-B14F-4D97-AF65-F5344CB8AC3E}">
        <p14:creationId xmlns:p14="http://schemas.microsoft.com/office/powerpoint/2010/main" val="24086601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fill="hold"/>
                                        <p:tgtEl>
                                          <p:spTgt spid="16"/>
                                        </p:tgtEl>
                                        <p:attrNameLst>
                                          <p:attrName>ppt_x</p:attrName>
                                        </p:attrNameLst>
                                      </p:cBhvr>
                                      <p:tavLst>
                                        <p:tav tm="0">
                                          <p:val>
                                            <p:strVal val="#ppt_x"/>
                                          </p:val>
                                        </p:tav>
                                        <p:tav tm="100000">
                                          <p:val>
                                            <p:strVal val="#ppt_x"/>
                                          </p:val>
                                        </p:tav>
                                      </p:tavLst>
                                    </p:anim>
                                    <p:anim calcmode="lin" valueType="num">
                                      <p:cBhvr additive="base">
                                        <p:cTn id="40" dur="500" fill="hold"/>
                                        <p:tgtEl>
                                          <p:spTgt spid="16"/>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grpId="0" nodeType="click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wipe(down)">
                                      <p:cBhvr>
                                        <p:cTn id="4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P spid="7" grpId="0"/>
      <p:bldP spid="12" grpId="0"/>
      <p:bldP spid="21" grpId="0"/>
      <p:bldP spid="2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1C18D7D5-1077-CE1C-9D5D-AFC81C7126EB}"/>
              </a:ext>
            </a:extLst>
          </p:cNvPr>
          <p:cNvPicPr>
            <a:picLocks noChangeAspect="1"/>
          </p:cNvPicPr>
          <p:nvPr/>
        </p:nvPicPr>
        <p:blipFill>
          <a:blip r:embed="rId2"/>
          <a:stretch>
            <a:fillRect/>
          </a:stretch>
        </p:blipFill>
        <p:spPr>
          <a:xfrm>
            <a:off x="251262" y="860326"/>
            <a:ext cx="6725589" cy="4658375"/>
          </a:xfrm>
          <a:prstGeom prst="rect">
            <a:avLst/>
          </a:prstGeom>
        </p:spPr>
      </p:pic>
      <p:sp>
        <p:nvSpPr>
          <p:cNvPr id="9" name="ZoneTexte 8">
            <a:extLst>
              <a:ext uri="{FF2B5EF4-FFF2-40B4-BE49-F238E27FC236}">
                <a16:creationId xmlns:a16="http://schemas.microsoft.com/office/drawing/2014/main" id="{C1B1807D-0124-F5E5-1D78-2209485217BE}"/>
              </a:ext>
            </a:extLst>
          </p:cNvPr>
          <p:cNvSpPr txBox="1"/>
          <p:nvPr/>
        </p:nvSpPr>
        <p:spPr>
          <a:xfrm>
            <a:off x="7565571" y="405932"/>
            <a:ext cx="4180115" cy="6463308"/>
          </a:xfrm>
          <a:prstGeom prst="rect">
            <a:avLst/>
          </a:prstGeom>
          <a:noFill/>
        </p:spPr>
        <p:txBody>
          <a:bodyPr wrap="square" rtlCol="0">
            <a:spAutoFit/>
          </a:bodyPr>
          <a:lstStyle/>
          <a:p>
            <a:r>
              <a:rPr lang="fr-FR" dirty="0"/>
              <a:t>R² : </a:t>
            </a:r>
            <a:r>
              <a:rPr lang="fr-FR" altLang="fr-FR" dirty="0"/>
              <a:t>Ici, 47.7 % de la variance de « </a:t>
            </a:r>
            <a:r>
              <a:rPr lang="fr-FR" altLang="fr-FR" dirty="0" err="1"/>
              <a:t>margin_low</a:t>
            </a:r>
            <a:r>
              <a:rPr lang="fr-FR" altLang="fr-FR" dirty="0"/>
              <a:t> » est expliquée par les variables indépendantes </a:t>
            </a:r>
          </a:p>
          <a:p>
            <a:endParaRPr lang="fr-FR" dirty="0"/>
          </a:p>
          <a:p>
            <a:r>
              <a:rPr lang="fr-FR" dirty="0"/>
              <a:t>Coef : Les coefficients indiquent la direction et l'ampleur de l'impact (positif ou négatif) de chaque variable sur </a:t>
            </a:r>
            <a:r>
              <a:rPr lang="fr-FR" dirty="0" err="1"/>
              <a:t>margin_low</a:t>
            </a:r>
            <a:r>
              <a:rPr lang="fr-FR" dirty="0"/>
              <a:t>.</a:t>
            </a:r>
          </a:p>
          <a:p>
            <a:endParaRPr lang="fr-FR" i="1" dirty="0"/>
          </a:p>
          <a:p>
            <a:r>
              <a:rPr lang="fr-FR" dirty="0"/>
              <a:t>(</a:t>
            </a:r>
            <a:r>
              <a:rPr lang="fr-FR" i="1" dirty="0"/>
              <a:t>Par exemple : </a:t>
            </a:r>
          </a:p>
          <a:p>
            <a:r>
              <a:rPr lang="en-US" dirty="0" err="1"/>
              <a:t>margin_up</a:t>
            </a:r>
            <a:r>
              <a:rPr lang="en-US" dirty="0"/>
              <a:t>: 0.2562, P-value: 0.000.</a:t>
            </a:r>
          </a:p>
          <a:p>
            <a:r>
              <a:rPr lang="fr-FR" dirty="0"/>
              <a:t>La P-value de 0.000 indique que cette variable est statistiquement significative. </a:t>
            </a:r>
          </a:p>
          <a:p>
            <a:r>
              <a:rPr lang="fr-FR" dirty="0"/>
              <a:t>Un coefficient positif indique que, lorsque la variable indépendante augmente, la variable dépendante (« </a:t>
            </a:r>
            <a:r>
              <a:rPr lang="fr-FR" dirty="0" err="1"/>
              <a:t>margin_low</a:t>
            </a:r>
            <a:r>
              <a:rPr lang="fr-FR" dirty="0"/>
              <a:t> » dans ce cas) a tendance également à augmenter)</a:t>
            </a:r>
          </a:p>
          <a:p>
            <a:endParaRPr lang="fr-FR" dirty="0"/>
          </a:p>
          <a:p>
            <a:r>
              <a:rPr lang="fr-FR" dirty="0"/>
              <a:t>Les P-values : indiquent la significativité statistique des coefficients. </a:t>
            </a:r>
          </a:p>
          <a:p>
            <a:r>
              <a:rPr lang="fr-FR" dirty="0"/>
              <a:t>Plus la P-value est faible (inférieure à 0.05 généralement), plus l'effet de la variable sur </a:t>
            </a:r>
            <a:r>
              <a:rPr lang="fr-FR" dirty="0" err="1"/>
              <a:t>margin_low</a:t>
            </a:r>
            <a:r>
              <a:rPr lang="fr-FR" dirty="0"/>
              <a:t> est jugé significatif.</a:t>
            </a:r>
          </a:p>
          <a:p>
            <a:endParaRPr lang="fr-FR" dirty="0"/>
          </a:p>
          <a:p>
            <a:endParaRPr lang="fr-FR" dirty="0"/>
          </a:p>
        </p:txBody>
      </p:sp>
      <p:sp>
        <p:nvSpPr>
          <p:cNvPr id="13" name="Espace réservé du numéro de diapositive 12">
            <a:extLst>
              <a:ext uri="{FF2B5EF4-FFF2-40B4-BE49-F238E27FC236}">
                <a16:creationId xmlns:a16="http://schemas.microsoft.com/office/drawing/2014/main" id="{9A9E0DF9-97F3-455A-F0AB-F512D8C66DD3}"/>
              </a:ext>
            </a:extLst>
          </p:cNvPr>
          <p:cNvSpPr>
            <a:spLocks noGrp="1"/>
          </p:cNvSpPr>
          <p:nvPr>
            <p:ph type="sldNum" sz="quarter" idx="12"/>
          </p:nvPr>
        </p:nvSpPr>
        <p:spPr/>
        <p:txBody>
          <a:bodyPr/>
          <a:lstStyle/>
          <a:p>
            <a:fld id="{312CC964-A50B-4C29-B4E4-2C30BB34CCF3}" type="slidenum">
              <a:rPr lang="en-US" smtClean="0"/>
              <a:t>6</a:t>
            </a:fld>
            <a:endParaRPr lang="en-US" dirty="0"/>
          </a:p>
        </p:txBody>
      </p:sp>
    </p:spTree>
    <p:extLst>
      <p:ext uri="{BB962C8B-B14F-4D97-AF65-F5344CB8AC3E}">
        <p14:creationId xmlns:p14="http://schemas.microsoft.com/office/powerpoint/2010/main" val="417440365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D8E2FB6-8D58-CCFF-B427-F9E000AE5D1E}"/>
              </a:ext>
            </a:extLst>
          </p:cNvPr>
          <p:cNvSpPr>
            <a:spLocks noGrp="1"/>
          </p:cNvSpPr>
          <p:nvPr>
            <p:ph type="title"/>
          </p:nvPr>
        </p:nvSpPr>
        <p:spPr>
          <a:xfrm>
            <a:off x="1393372" y="315686"/>
            <a:ext cx="9046028" cy="555170"/>
          </a:xfrm>
        </p:spPr>
        <p:txBody>
          <a:bodyPr>
            <a:normAutofit fontScale="90000"/>
          </a:bodyPr>
          <a:lstStyle/>
          <a:p>
            <a:r>
              <a:rPr lang="fr-FR" sz="3600" b="1" u="sng" dirty="0">
                <a:latin typeface="+mn-lt"/>
              </a:rPr>
              <a:t>Application d’un modèle de régression linéaire</a:t>
            </a:r>
          </a:p>
        </p:txBody>
      </p:sp>
      <p:sp>
        <p:nvSpPr>
          <p:cNvPr id="3" name="ZoneTexte 2">
            <a:extLst>
              <a:ext uri="{FF2B5EF4-FFF2-40B4-BE49-F238E27FC236}">
                <a16:creationId xmlns:a16="http://schemas.microsoft.com/office/drawing/2014/main" id="{A0CD1F15-39D6-1352-593D-9B92038B9104}"/>
              </a:ext>
            </a:extLst>
          </p:cNvPr>
          <p:cNvSpPr txBox="1"/>
          <p:nvPr/>
        </p:nvSpPr>
        <p:spPr>
          <a:xfrm>
            <a:off x="680703" y="740230"/>
            <a:ext cx="11342914" cy="5632311"/>
          </a:xfrm>
          <a:prstGeom prst="rect">
            <a:avLst/>
          </a:prstGeom>
          <a:noFill/>
        </p:spPr>
        <p:txBody>
          <a:bodyPr wrap="square" rtlCol="0">
            <a:spAutoFit/>
          </a:bodyPr>
          <a:lstStyle/>
          <a:p>
            <a:endParaRPr lang="fr-FR" dirty="0"/>
          </a:p>
          <a:p>
            <a:pPr marL="285750" indent="-285750">
              <a:buFont typeface="Wingdings" panose="05000000000000000000" pitchFamily="2" charset="2"/>
              <a:buChar char="v"/>
            </a:pPr>
            <a:r>
              <a:rPr lang="fr-FR" dirty="0"/>
              <a:t>Split de mon dataframe billets_1463 en train et test</a:t>
            </a:r>
          </a:p>
          <a:p>
            <a:pPr marL="285750" indent="-285750">
              <a:buFont typeface="Wingdings" panose="05000000000000000000" pitchFamily="2" charset="2"/>
              <a:buChar char="v"/>
            </a:pPr>
            <a:endParaRPr lang="fr-FR" dirty="0"/>
          </a:p>
          <a:p>
            <a:endParaRPr lang="fr-FR" dirty="0"/>
          </a:p>
          <a:p>
            <a:endParaRPr lang="fr-FR" dirty="0"/>
          </a:p>
          <a:p>
            <a:pPr marL="285750" indent="-285750">
              <a:buFont typeface="Wingdings" panose="05000000000000000000" pitchFamily="2" charset="2"/>
              <a:buChar char="v"/>
            </a:pPr>
            <a:r>
              <a:rPr lang="fr-FR" dirty="0"/>
              <a:t>Entrainement du modèle</a:t>
            </a:r>
          </a:p>
          <a:p>
            <a:pPr marL="285750" indent="-285750">
              <a:buFont typeface="Wingdings" panose="05000000000000000000" pitchFamily="2" charset="2"/>
              <a:buChar char="v"/>
            </a:pPr>
            <a:endParaRPr lang="fr-FR" dirty="0"/>
          </a:p>
          <a:p>
            <a:endParaRPr lang="fr-FR" dirty="0"/>
          </a:p>
          <a:p>
            <a:pPr marL="285750" indent="-285750">
              <a:buFont typeface="Wingdings" panose="05000000000000000000" pitchFamily="2" charset="2"/>
              <a:buChar char="v"/>
            </a:pPr>
            <a:endParaRPr lang="fr-FR" dirty="0"/>
          </a:p>
          <a:p>
            <a:pPr marL="285750" indent="-285750">
              <a:buFont typeface="Wingdings" panose="05000000000000000000" pitchFamily="2" charset="2"/>
              <a:buChar char="v"/>
            </a:pPr>
            <a:r>
              <a:rPr lang="fr-FR" dirty="0"/>
              <a:t>Test sur 293 individus </a:t>
            </a:r>
          </a:p>
          <a:p>
            <a:endParaRPr lang="fr-FR" dirty="0"/>
          </a:p>
          <a:p>
            <a:endParaRPr lang="fr-FR" dirty="0"/>
          </a:p>
          <a:p>
            <a:endParaRPr lang="fr-FR" dirty="0"/>
          </a:p>
          <a:p>
            <a:pPr marL="285750" indent="-285750">
              <a:buFont typeface="Wingdings" panose="05000000000000000000" pitchFamily="2" charset="2"/>
              <a:buChar char="v"/>
            </a:pPr>
            <a:r>
              <a:rPr lang="fr-FR" dirty="0"/>
              <a:t>Application du modèle sur mon dataframe de 37 lignes exclus</a:t>
            </a:r>
          </a:p>
          <a:p>
            <a:pPr marL="285750" indent="-285750">
              <a:buFont typeface="Wingdings" panose="05000000000000000000" pitchFamily="2" charset="2"/>
              <a:buChar char="v"/>
            </a:pPr>
            <a:endParaRPr lang="fr-FR" dirty="0"/>
          </a:p>
          <a:p>
            <a:endParaRPr lang="fr-FR" dirty="0"/>
          </a:p>
          <a:p>
            <a:endParaRPr lang="fr-FR" dirty="0"/>
          </a:p>
          <a:p>
            <a:pPr marL="285750" indent="-285750">
              <a:buFont typeface="Wingdings" panose="05000000000000000000" pitchFamily="2" charset="2"/>
              <a:buChar char="v"/>
            </a:pPr>
            <a:r>
              <a:rPr lang="fr-FR" dirty="0"/>
              <a:t>Puis remplacement des 37 lignes dans mon dataframe original billets.csv</a:t>
            </a:r>
          </a:p>
          <a:p>
            <a:pPr marL="285750" indent="-285750">
              <a:buFont typeface="Wingdings" panose="05000000000000000000" pitchFamily="2" charset="2"/>
              <a:buChar char="v"/>
            </a:pPr>
            <a:endParaRPr lang="fr-FR" dirty="0"/>
          </a:p>
          <a:p>
            <a:endParaRPr lang="fr-FR" dirty="0"/>
          </a:p>
        </p:txBody>
      </p:sp>
      <p:pic>
        <p:nvPicPr>
          <p:cNvPr id="5" name="Image 4">
            <a:extLst>
              <a:ext uri="{FF2B5EF4-FFF2-40B4-BE49-F238E27FC236}">
                <a16:creationId xmlns:a16="http://schemas.microsoft.com/office/drawing/2014/main" id="{89331DF7-0794-1D38-44B8-8AAA51B8E161}"/>
              </a:ext>
            </a:extLst>
          </p:cNvPr>
          <p:cNvPicPr>
            <a:picLocks noChangeAspect="1"/>
          </p:cNvPicPr>
          <p:nvPr/>
        </p:nvPicPr>
        <p:blipFill>
          <a:blip r:embed="rId2"/>
          <a:stretch>
            <a:fillRect/>
          </a:stretch>
        </p:blipFill>
        <p:spPr>
          <a:xfrm>
            <a:off x="988837" y="1387595"/>
            <a:ext cx="5772956" cy="419158"/>
          </a:xfrm>
          <a:prstGeom prst="rect">
            <a:avLst/>
          </a:prstGeom>
        </p:spPr>
      </p:pic>
      <p:pic>
        <p:nvPicPr>
          <p:cNvPr id="7" name="Image 6">
            <a:extLst>
              <a:ext uri="{FF2B5EF4-FFF2-40B4-BE49-F238E27FC236}">
                <a16:creationId xmlns:a16="http://schemas.microsoft.com/office/drawing/2014/main" id="{D018D8C4-404E-5F7B-8236-E0F341C02F39}"/>
              </a:ext>
            </a:extLst>
          </p:cNvPr>
          <p:cNvPicPr>
            <a:picLocks noChangeAspect="1"/>
          </p:cNvPicPr>
          <p:nvPr/>
        </p:nvPicPr>
        <p:blipFill>
          <a:blip r:embed="rId3"/>
          <a:stretch>
            <a:fillRect/>
          </a:stretch>
        </p:blipFill>
        <p:spPr>
          <a:xfrm>
            <a:off x="1073342" y="2454118"/>
            <a:ext cx="3753374" cy="590632"/>
          </a:xfrm>
          <a:prstGeom prst="rect">
            <a:avLst/>
          </a:prstGeom>
        </p:spPr>
      </p:pic>
      <p:pic>
        <p:nvPicPr>
          <p:cNvPr id="9" name="Image 8">
            <a:extLst>
              <a:ext uri="{FF2B5EF4-FFF2-40B4-BE49-F238E27FC236}">
                <a16:creationId xmlns:a16="http://schemas.microsoft.com/office/drawing/2014/main" id="{6E70EA1E-6DC5-06ED-9E09-C4D9A1456901}"/>
              </a:ext>
            </a:extLst>
          </p:cNvPr>
          <p:cNvPicPr>
            <a:picLocks noChangeAspect="1"/>
          </p:cNvPicPr>
          <p:nvPr/>
        </p:nvPicPr>
        <p:blipFill>
          <a:blip r:embed="rId4"/>
          <a:stretch>
            <a:fillRect/>
          </a:stretch>
        </p:blipFill>
        <p:spPr>
          <a:xfrm>
            <a:off x="1073342" y="3594145"/>
            <a:ext cx="3905795" cy="438211"/>
          </a:xfrm>
          <a:prstGeom prst="rect">
            <a:avLst/>
          </a:prstGeom>
        </p:spPr>
      </p:pic>
      <p:pic>
        <p:nvPicPr>
          <p:cNvPr id="11" name="Image 10">
            <a:extLst>
              <a:ext uri="{FF2B5EF4-FFF2-40B4-BE49-F238E27FC236}">
                <a16:creationId xmlns:a16="http://schemas.microsoft.com/office/drawing/2014/main" id="{6520182A-744B-74C4-BA17-256CC15F66B6}"/>
              </a:ext>
            </a:extLst>
          </p:cNvPr>
          <p:cNvPicPr>
            <a:picLocks noChangeAspect="1"/>
          </p:cNvPicPr>
          <p:nvPr/>
        </p:nvPicPr>
        <p:blipFill>
          <a:blip r:embed="rId5"/>
          <a:stretch>
            <a:fillRect/>
          </a:stretch>
        </p:blipFill>
        <p:spPr>
          <a:xfrm>
            <a:off x="988837" y="4726132"/>
            <a:ext cx="5363323" cy="476316"/>
          </a:xfrm>
          <a:prstGeom prst="rect">
            <a:avLst/>
          </a:prstGeom>
        </p:spPr>
      </p:pic>
      <p:pic>
        <p:nvPicPr>
          <p:cNvPr id="13" name="Image 12">
            <a:extLst>
              <a:ext uri="{FF2B5EF4-FFF2-40B4-BE49-F238E27FC236}">
                <a16:creationId xmlns:a16="http://schemas.microsoft.com/office/drawing/2014/main" id="{5A79E687-3C29-6329-16E1-FC80B68F9737}"/>
              </a:ext>
            </a:extLst>
          </p:cNvPr>
          <p:cNvPicPr>
            <a:picLocks noChangeAspect="1"/>
          </p:cNvPicPr>
          <p:nvPr/>
        </p:nvPicPr>
        <p:blipFill>
          <a:blip r:embed="rId6"/>
          <a:stretch>
            <a:fillRect/>
          </a:stretch>
        </p:blipFill>
        <p:spPr>
          <a:xfrm>
            <a:off x="988837" y="5896224"/>
            <a:ext cx="7020905" cy="428685"/>
          </a:xfrm>
          <a:prstGeom prst="rect">
            <a:avLst/>
          </a:prstGeom>
        </p:spPr>
      </p:pic>
      <p:pic>
        <p:nvPicPr>
          <p:cNvPr id="15" name="Image 14">
            <a:extLst>
              <a:ext uri="{FF2B5EF4-FFF2-40B4-BE49-F238E27FC236}">
                <a16:creationId xmlns:a16="http://schemas.microsoft.com/office/drawing/2014/main" id="{46F42D2A-7228-2476-0C54-BC792D877E71}"/>
              </a:ext>
            </a:extLst>
          </p:cNvPr>
          <p:cNvPicPr>
            <a:picLocks noChangeAspect="1"/>
          </p:cNvPicPr>
          <p:nvPr/>
        </p:nvPicPr>
        <p:blipFill>
          <a:blip r:embed="rId7"/>
          <a:stretch>
            <a:fillRect/>
          </a:stretch>
        </p:blipFill>
        <p:spPr>
          <a:xfrm>
            <a:off x="10546768" y="485459"/>
            <a:ext cx="828087" cy="6245156"/>
          </a:xfrm>
          <a:prstGeom prst="rect">
            <a:avLst/>
          </a:prstGeom>
        </p:spPr>
      </p:pic>
      <p:sp>
        <p:nvSpPr>
          <p:cNvPr id="16" name="Espace réservé du numéro de diapositive 15">
            <a:extLst>
              <a:ext uri="{FF2B5EF4-FFF2-40B4-BE49-F238E27FC236}">
                <a16:creationId xmlns:a16="http://schemas.microsoft.com/office/drawing/2014/main" id="{B9D93FF4-B386-259D-2072-7EF88B508131}"/>
              </a:ext>
            </a:extLst>
          </p:cNvPr>
          <p:cNvSpPr>
            <a:spLocks noGrp="1"/>
          </p:cNvSpPr>
          <p:nvPr>
            <p:ph type="sldNum" sz="quarter" idx="12"/>
          </p:nvPr>
        </p:nvSpPr>
        <p:spPr/>
        <p:txBody>
          <a:bodyPr/>
          <a:lstStyle/>
          <a:p>
            <a:fld id="{312CC964-A50B-4C29-B4E4-2C30BB34CCF3}" type="slidenum">
              <a:rPr lang="en-US" smtClean="0"/>
              <a:t>7</a:t>
            </a:fld>
            <a:endParaRPr lang="en-US" dirty="0"/>
          </a:p>
        </p:txBody>
      </p:sp>
    </p:spTree>
    <p:extLst>
      <p:ext uri="{BB962C8B-B14F-4D97-AF65-F5344CB8AC3E}">
        <p14:creationId xmlns:p14="http://schemas.microsoft.com/office/powerpoint/2010/main" val="8201854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29215E-0ED3-F389-2D29-2D9E7C9496D0}"/>
              </a:ext>
            </a:extLst>
          </p:cNvPr>
          <p:cNvSpPr>
            <a:spLocks noGrp="1"/>
          </p:cNvSpPr>
          <p:nvPr>
            <p:ph type="title"/>
          </p:nvPr>
        </p:nvSpPr>
        <p:spPr>
          <a:xfrm>
            <a:off x="3313338" y="197345"/>
            <a:ext cx="7815943" cy="631370"/>
          </a:xfrm>
        </p:spPr>
        <p:txBody>
          <a:bodyPr>
            <a:normAutofit/>
          </a:bodyPr>
          <a:lstStyle/>
          <a:p>
            <a:r>
              <a:rPr lang="fr-FR" sz="3200" b="1" u="sng" dirty="0">
                <a:latin typeface="+mn-lt"/>
              </a:rPr>
              <a:t>Partie 3 : Les algorithmes</a:t>
            </a:r>
          </a:p>
        </p:txBody>
      </p:sp>
      <p:sp>
        <p:nvSpPr>
          <p:cNvPr id="4" name="ZoneTexte 3">
            <a:extLst>
              <a:ext uri="{FF2B5EF4-FFF2-40B4-BE49-F238E27FC236}">
                <a16:creationId xmlns:a16="http://schemas.microsoft.com/office/drawing/2014/main" id="{A0E9F26D-E32B-B19D-6117-233C7830BEFC}"/>
              </a:ext>
            </a:extLst>
          </p:cNvPr>
          <p:cNvSpPr txBox="1"/>
          <p:nvPr/>
        </p:nvSpPr>
        <p:spPr>
          <a:xfrm>
            <a:off x="136072" y="1028343"/>
            <a:ext cx="11919856" cy="5632311"/>
          </a:xfrm>
          <a:prstGeom prst="rect">
            <a:avLst/>
          </a:prstGeom>
          <a:noFill/>
        </p:spPr>
        <p:txBody>
          <a:bodyPr wrap="square" rtlCol="0">
            <a:spAutoFit/>
          </a:bodyPr>
          <a:lstStyle/>
          <a:p>
            <a:r>
              <a:rPr lang="fr-FR" dirty="0"/>
              <a:t>Deux méthodes possibles : </a:t>
            </a:r>
          </a:p>
          <a:p>
            <a:endParaRPr lang="fr-FR" dirty="0"/>
          </a:p>
          <a:p>
            <a:pPr marL="285750" indent="-285750">
              <a:buFontTx/>
              <a:buChar char="-"/>
            </a:pPr>
            <a:r>
              <a:rPr lang="fr-FR" dirty="0"/>
              <a:t>Une méthode non supervisée (c’est-à-dire sans label/ sans étiquette ou l’algorithme va essayer par lui-même de classer les individus ensemble en fonction de leurs caractéristiques) – Ca sera la méthode du K-means (clustering)</a:t>
            </a:r>
          </a:p>
          <a:p>
            <a:pPr marL="285750" indent="-285750">
              <a:buFontTx/>
              <a:buChar char="-"/>
            </a:pPr>
            <a:endParaRPr lang="fr-FR" dirty="0"/>
          </a:p>
          <a:p>
            <a:pPr marL="285750" indent="-285750">
              <a:buFontTx/>
              <a:buChar char="-"/>
            </a:pPr>
            <a:endParaRPr lang="fr-FR" dirty="0"/>
          </a:p>
          <a:p>
            <a:pPr marL="285750" indent="-285750">
              <a:buFontTx/>
              <a:buChar char="-"/>
            </a:pPr>
            <a:endParaRPr lang="fr-FR" dirty="0"/>
          </a:p>
          <a:p>
            <a:pPr marL="285750" indent="-285750">
              <a:buFontTx/>
              <a:buChar char="-"/>
            </a:pPr>
            <a:endParaRPr lang="fr-FR" dirty="0"/>
          </a:p>
          <a:p>
            <a:pPr marL="285750" indent="-285750">
              <a:buFontTx/>
              <a:buChar char="-"/>
            </a:pPr>
            <a:endParaRPr lang="fr-FR" dirty="0"/>
          </a:p>
          <a:p>
            <a:pPr marL="285750" indent="-285750">
              <a:buFontTx/>
              <a:buChar char="-"/>
            </a:pPr>
            <a:endParaRPr lang="fr-FR" dirty="0"/>
          </a:p>
          <a:p>
            <a:pPr marL="285750" indent="-285750">
              <a:buFontTx/>
              <a:buChar char="-"/>
            </a:pPr>
            <a:endParaRPr lang="fr-FR" dirty="0"/>
          </a:p>
          <a:p>
            <a:pPr marL="285750" indent="-285750">
              <a:buFontTx/>
              <a:buChar char="-"/>
            </a:pPr>
            <a:endParaRPr lang="fr-FR" dirty="0"/>
          </a:p>
          <a:p>
            <a:pPr marL="285750" indent="-285750">
              <a:buFontTx/>
              <a:buChar char="-"/>
            </a:pPr>
            <a:endParaRPr lang="fr-FR" dirty="0"/>
          </a:p>
          <a:p>
            <a:pPr marL="285750" indent="-285750">
              <a:buFontTx/>
              <a:buChar char="-"/>
            </a:pPr>
            <a:r>
              <a:rPr lang="fr-FR" dirty="0"/>
              <a:t>Une méthode supervisée (c’est-à-dire s’appuyant sur des étiquettes que nous donnons à l’algorithme pour qu’il essaye ensuite de classer les individus) – Ca sera la méthode Régression Logistique</a:t>
            </a:r>
          </a:p>
          <a:p>
            <a:pPr marL="285750" indent="-285750">
              <a:buFontTx/>
              <a:buChar char="-"/>
            </a:pPr>
            <a:endParaRPr lang="fr-FR" dirty="0"/>
          </a:p>
          <a:p>
            <a:pPr marL="285750" indent="-285750">
              <a:buFontTx/>
              <a:buChar char="-"/>
            </a:pPr>
            <a:endParaRPr lang="fr-FR" dirty="0"/>
          </a:p>
          <a:p>
            <a:pPr marL="285750" indent="-285750">
              <a:buFontTx/>
              <a:buChar char="-"/>
            </a:pPr>
            <a:endParaRPr lang="fr-FR" dirty="0"/>
          </a:p>
          <a:p>
            <a:endParaRPr lang="fr-FR" dirty="0"/>
          </a:p>
          <a:p>
            <a:endParaRPr lang="fr-FR" dirty="0"/>
          </a:p>
        </p:txBody>
      </p:sp>
      <p:pic>
        <p:nvPicPr>
          <p:cNvPr id="7" name="Graphique 6" descr="Groupe de personnes avec un remplissage uni">
            <a:extLst>
              <a:ext uri="{FF2B5EF4-FFF2-40B4-BE49-F238E27FC236}">
                <a16:creationId xmlns:a16="http://schemas.microsoft.com/office/drawing/2014/main" id="{6963EBA3-584F-1941-5F42-4C4B4AE6000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635826" y="2634342"/>
            <a:ext cx="1545771" cy="1545771"/>
          </a:xfrm>
          <a:prstGeom prst="rect">
            <a:avLst/>
          </a:prstGeom>
        </p:spPr>
      </p:pic>
      <p:pic>
        <p:nvPicPr>
          <p:cNvPr id="9" name="Graphique 8" descr="Groupe avec un remplissage uni">
            <a:extLst>
              <a:ext uri="{FF2B5EF4-FFF2-40B4-BE49-F238E27FC236}">
                <a16:creationId xmlns:a16="http://schemas.microsoft.com/office/drawing/2014/main" id="{EB3A351E-7CF0-7122-FCF2-3A374FAF166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16628" y="3050430"/>
            <a:ext cx="914400" cy="914400"/>
          </a:xfrm>
          <a:prstGeom prst="rect">
            <a:avLst/>
          </a:prstGeom>
        </p:spPr>
      </p:pic>
      <p:pic>
        <p:nvPicPr>
          <p:cNvPr id="11" name="Graphique 10" descr="Groupe d’hommes avec un remplissage uni">
            <a:extLst>
              <a:ext uri="{FF2B5EF4-FFF2-40B4-BE49-F238E27FC236}">
                <a16:creationId xmlns:a16="http://schemas.microsoft.com/office/drawing/2014/main" id="{23A4DBD6-6CFD-5AE3-D7F7-B49C11DB6B6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66107" y="2999017"/>
            <a:ext cx="914400" cy="914400"/>
          </a:xfrm>
          <a:prstGeom prst="rect">
            <a:avLst/>
          </a:prstGeom>
        </p:spPr>
      </p:pic>
      <p:sp>
        <p:nvSpPr>
          <p:cNvPr id="12" name="Organigramme : Terminateur 11">
            <a:extLst>
              <a:ext uri="{FF2B5EF4-FFF2-40B4-BE49-F238E27FC236}">
                <a16:creationId xmlns:a16="http://schemas.microsoft.com/office/drawing/2014/main" id="{A3683667-4E32-C97A-7051-2065C03E8631}"/>
              </a:ext>
            </a:extLst>
          </p:cNvPr>
          <p:cNvSpPr/>
          <p:nvPr/>
        </p:nvSpPr>
        <p:spPr>
          <a:xfrm>
            <a:off x="638174" y="2999017"/>
            <a:ext cx="1510393" cy="914400"/>
          </a:xfrm>
          <a:prstGeom prst="flowChartTerminator">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Organigramme : Terminateur 12">
            <a:extLst>
              <a:ext uri="{FF2B5EF4-FFF2-40B4-BE49-F238E27FC236}">
                <a16:creationId xmlns:a16="http://schemas.microsoft.com/office/drawing/2014/main" id="{9D30BB72-3AAC-AE26-1BFD-ACA4B30BFFFA}"/>
              </a:ext>
            </a:extLst>
          </p:cNvPr>
          <p:cNvSpPr/>
          <p:nvPr/>
        </p:nvSpPr>
        <p:spPr>
          <a:xfrm>
            <a:off x="3653516" y="2656114"/>
            <a:ext cx="1510393" cy="1545771"/>
          </a:xfrm>
          <a:prstGeom prst="flowChartTerminator">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Organigramme : Terminateur 13">
            <a:extLst>
              <a:ext uri="{FF2B5EF4-FFF2-40B4-BE49-F238E27FC236}">
                <a16:creationId xmlns:a16="http://schemas.microsoft.com/office/drawing/2014/main" id="{82E396FC-C5EE-BCF5-3EEC-C8C117714B04}"/>
              </a:ext>
            </a:extLst>
          </p:cNvPr>
          <p:cNvSpPr/>
          <p:nvPr/>
        </p:nvSpPr>
        <p:spPr>
          <a:xfrm>
            <a:off x="2425346" y="3083086"/>
            <a:ext cx="914400" cy="805544"/>
          </a:xfrm>
          <a:prstGeom prst="flowChartTerminator">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6" name="Graphique 15" descr="Chat avec un remplissage uni">
            <a:extLst>
              <a:ext uri="{FF2B5EF4-FFF2-40B4-BE49-F238E27FC236}">
                <a16:creationId xmlns:a16="http://schemas.microsoft.com/office/drawing/2014/main" id="{E1E34FF6-250E-1D3B-463A-E4BC250E66B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7635" y="5372457"/>
            <a:ext cx="914400" cy="914400"/>
          </a:xfrm>
          <a:prstGeom prst="rect">
            <a:avLst/>
          </a:prstGeom>
        </p:spPr>
      </p:pic>
      <p:sp>
        <p:nvSpPr>
          <p:cNvPr id="19" name="Espace réservé du numéro de diapositive 18">
            <a:extLst>
              <a:ext uri="{FF2B5EF4-FFF2-40B4-BE49-F238E27FC236}">
                <a16:creationId xmlns:a16="http://schemas.microsoft.com/office/drawing/2014/main" id="{7ABBBF74-79B9-8F84-9C94-1A7006A7F7B0}"/>
              </a:ext>
            </a:extLst>
          </p:cNvPr>
          <p:cNvSpPr>
            <a:spLocks noGrp="1"/>
          </p:cNvSpPr>
          <p:nvPr>
            <p:ph type="sldNum" sz="quarter" idx="12"/>
          </p:nvPr>
        </p:nvSpPr>
        <p:spPr/>
        <p:txBody>
          <a:bodyPr/>
          <a:lstStyle/>
          <a:p>
            <a:fld id="{312CC964-A50B-4C29-B4E4-2C30BB34CCF3}" type="slidenum">
              <a:rPr lang="en-US" smtClean="0"/>
              <a:t>8</a:t>
            </a:fld>
            <a:endParaRPr lang="en-US" dirty="0"/>
          </a:p>
        </p:txBody>
      </p:sp>
      <p:pic>
        <p:nvPicPr>
          <p:cNvPr id="21" name="Graphique 20" descr="Images avec un remplissage uni">
            <a:extLst>
              <a:ext uri="{FF2B5EF4-FFF2-40B4-BE49-F238E27FC236}">
                <a16:creationId xmlns:a16="http://schemas.microsoft.com/office/drawing/2014/main" id="{A3CFA89B-FF33-23EC-9075-BDFD489BFBB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2750653">
            <a:off x="5163909" y="5299940"/>
            <a:ext cx="914400" cy="914400"/>
          </a:xfrm>
          <a:prstGeom prst="rect">
            <a:avLst/>
          </a:prstGeom>
        </p:spPr>
      </p:pic>
      <p:pic>
        <p:nvPicPr>
          <p:cNvPr id="23" name="Graphique 22" descr="Images contour">
            <a:extLst>
              <a:ext uri="{FF2B5EF4-FFF2-40B4-BE49-F238E27FC236}">
                <a16:creationId xmlns:a16="http://schemas.microsoft.com/office/drawing/2014/main" id="{9703C6CB-2550-1986-73CB-FC18FC224D6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9236825">
            <a:off x="6934711" y="5302871"/>
            <a:ext cx="1085163" cy="1085163"/>
          </a:xfrm>
          <a:prstGeom prst="rect">
            <a:avLst/>
          </a:prstGeom>
        </p:spPr>
      </p:pic>
      <p:pic>
        <p:nvPicPr>
          <p:cNvPr id="25" name="Graphique 24" descr="Chien contour">
            <a:extLst>
              <a:ext uri="{FF2B5EF4-FFF2-40B4-BE49-F238E27FC236}">
                <a16:creationId xmlns:a16="http://schemas.microsoft.com/office/drawing/2014/main" id="{277F4803-3BB3-1BD0-24A0-95C8B3064644}"/>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2276643" y="5359749"/>
            <a:ext cx="1194370" cy="1194370"/>
          </a:xfrm>
          <a:prstGeom prst="rect">
            <a:avLst/>
          </a:prstGeom>
        </p:spPr>
      </p:pic>
    </p:spTree>
    <p:extLst>
      <p:ext uri="{BB962C8B-B14F-4D97-AF65-F5344CB8AC3E}">
        <p14:creationId xmlns:p14="http://schemas.microsoft.com/office/powerpoint/2010/main" val="6483198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500" fill="hold"/>
                                        <p:tgtEl>
                                          <p:spTgt spid="16"/>
                                        </p:tgtEl>
                                        <p:attrNameLst>
                                          <p:attrName>ppt_x</p:attrName>
                                        </p:attrNameLst>
                                      </p:cBhvr>
                                      <p:tavLst>
                                        <p:tav tm="0">
                                          <p:val>
                                            <p:strVal val="#ppt_x"/>
                                          </p:val>
                                        </p:tav>
                                        <p:tav tm="100000">
                                          <p:val>
                                            <p:strVal val="#ppt_x"/>
                                          </p:val>
                                        </p:tav>
                                      </p:tavLst>
                                    </p:anim>
                                    <p:anim calcmode="lin" valueType="num">
                                      <p:cBhvr additive="base">
                                        <p:cTn id="32" dur="500" fill="hold"/>
                                        <p:tgtEl>
                                          <p:spTgt spid="16"/>
                                        </p:tgtEl>
                                        <p:attrNameLst>
                                          <p:attrName>ppt_y</p:attrName>
                                        </p:attrNameLst>
                                      </p:cBhvr>
                                      <p:tavLst>
                                        <p:tav tm="0">
                                          <p:val>
                                            <p:strVal val="1+#ppt_h/2"/>
                                          </p:val>
                                        </p:tav>
                                        <p:tav tm="100000">
                                          <p:val>
                                            <p:strVal val="#ppt_y"/>
                                          </p:val>
                                        </p:tav>
                                      </p:tavLst>
                                    </p:anim>
                                  </p:childTnLst>
                                </p:cTn>
                              </p:par>
                              <p:par>
                                <p:cTn id="33" presetID="10"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cBhvr additive="base">
                                        <p:cTn id="40" dur="500" fill="hold"/>
                                        <p:tgtEl>
                                          <p:spTgt spid="25"/>
                                        </p:tgtEl>
                                        <p:attrNameLst>
                                          <p:attrName>ppt_x</p:attrName>
                                        </p:attrNameLst>
                                      </p:cBhvr>
                                      <p:tavLst>
                                        <p:tav tm="0">
                                          <p:val>
                                            <p:strVal val="#ppt_x"/>
                                          </p:val>
                                        </p:tav>
                                        <p:tav tm="100000">
                                          <p:val>
                                            <p:strVal val="#ppt_x"/>
                                          </p:val>
                                        </p:tav>
                                      </p:tavLst>
                                    </p:anim>
                                    <p:anim calcmode="lin" valueType="num">
                                      <p:cBhvr additive="base">
                                        <p:cTn id="41" dur="500" fill="hold"/>
                                        <p:tgtEl>
                                          <p:spTgt spid="25"/>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23"/>
                                        </p:tgtEl>
                                        <p:attrNameLst>
                                          <p:attrName>style.visibility</p:attrName>
                                        </p:attrNameLst>
                                      </p:cBhvr>
                                      <p:to>
                                        <p:strVal val="visible"/>
                                      </p:to>
                                    </p:set>
                                    <p:anim calcmode="lin" valueType="num">
                                      <p:cBhvr additive="base">
                                        <p:cTn id="44" dur="500" fill="hold"/>
                                        <p:tgtEl>
                                          <p:spTgt spid="23"/>
                                        </p:tgtEl>
                                        <p:attrNameLst>
                                          <p:attrName>ppt_x</p:attrName>
                                        </p:attrNameLst>
                                      </p:cBhvr>
                                      <p:tavLst>
                                        <p:tav tm="0">
                                          <p:val>
                                            <p:strVal val="#ppt_x"/>
                                          </p:val>
                                        </p:tav>
                                        <p:tav tm="100000">
                                          <p:val>
                                            <p:strVal val="#ppt_x"/>
                                          </p:val>
                                        </p:tav>
                                      </p:tavLst>
                                    </p:anim>
                                    <p:anim calcmode="lin" valueType="num">
                                      <p:cBhvr additive="base">
                                        <p:cTn id="45"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C9EB0FF4-5EC9-DBCA-12FB-8E106C7FF9B2}"/>
              </a:ext>
            </a:extLst>
          </p:cNvPr>
          <p:cNvSpPr txBox="1">
            <a:spLocks/>
          </p:cNvSpPr>
          <p:nvPr/>
        </p:nvSpPr>
        <p:spPr>
          <a:xfrm>
            <a:off x="2978030" y="298664"/>
            <a:ext cx="9046028" cy="555170"/>
          </a:xfrm>
          <a:prstGeom prst="rect">
            <a:avLst/>
          </a:prstGeom>
        </p:spPr>
        <p:txBody>
          <a:bodyPr>
            <a:normAutofit fontScale="97500" lnSpcReduction="10000"/>
          </a:bodyPr>
          <a:lst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a:lstStyle>
          <a:p>
            <a:r>
              <a:rPr lang="fr-FR" sz="3600" b="1" u="sng" dirty="0">
                <a:latin typeface="+mn-lt"/>
              </a:rPr>
              <a:t>K-means :</a:t>
            </a:r>
          </a:p>
        </p:txBody>
      </p:sp>
      <p:pic>
        <p:nvPicPr>
          <p:cNvPr id="5" name="Image 4">
            <a:extLst>
              <a:ext uri="{FF2B5EF4-FFF2-40B4-BE49-F238E27FC236}">
                <a16:creationId xmlns:a16="http://schemas.microsoft.com/office/drawing/2014/main" id="{009B00E2-69E3-498D-CA53-DBBBE32E5164}"/>
              </a:ext>
            </a:extLst>
          </p:cNvPr>
          <p:cNvPicPr>
            <a:picLocks noChangeAspect="1"/>
          </p:cNvPicPr>
          <p:nvPr/>
        </p:nvPicPr>
        <p:blipFill rotWithShape="1">
          <a:blip r:embed="rId2"/>
          <a:srcRect b="50013"/>
          <a:stretch/>
        </p:blipFill>
        <p:spPr>
          <a:xfrm>
            <a:off x="256208" y="2237496"/>
            <a:ext cx="3195517" cy="555170"/>
          </a:xfrm>
          <a:prstGeom prst="rect">
            <a:avLst/>
          </a:prstGeom>
        </p:spPr>
      </p:pic>
      <p:pic>
        <p:nvPicPr>
          <p:cNvPr id="7" name="Image 6">
            <a:extLst>
              <a:ext uri="{FF2B5EF4-FFF2-40B4-BE49-F238E27FC236}">
                <a16:creationId xmlns:a16="http://schemas.microsoft.com/office/drawing/2014/main" id="{CB60B24B-E16B-003B-8052-01B78333E3BF}"/>
              </a:ext>
            </a:extLst>
          </p:cNvPr>
          <p:cNvPicPr>
            <a:picLocks noChangeAspect="1"/>
          </p:cNvPicPr>
          <p:nvPr/>
        </p:nvPicPr>
        <p:blipFill>
          <a:blip r:embed="rId3"/>
          <a:stretch>
            <a:fillRect/>
          </a:stretch>
        </p:blipFill>
        <p:spPr>
          <a:xfrm>
            <a:off x="309678" y="2920709"/>
            <a:ext cx="5082637" cy="836776"/>
          </a:xfrm>
          <a:prstGeom prst="rect">
            <a:avLst/>
          </a:prstGeom>
        </p:spPr>
      </p:pic>
      <p:pic>
        <p:nvPicPr>
          <p:cNvPr id="9" name="Image 8">
            <a:extLst>
              <a:ext uri="{FF2B5EF4-FFF2-40B4-BE49-F238E27FC236}">
                <a16:creationId xmlns:a16="http://schemas.microsoft.com/office/drawing/2014/main" id="{06F6DF61-E8E3-4485-6A2A-1AFA94DD3246}"/>
              </a:ext>
            </a:extLst>
          </p:cNvPr>
          <p:cNvPicPr>
            <a:picLocks noChangeAspect="1"/>
          </p:cNvPicPr>
          <p:nvPr/>
        </p:nvPicPr>
        <p:blipFill rotWithShape="1">
          <a:blip r:embed="rId4"/>
          <a:srcRect b="4126"/>
          <a:stretch/>
        </p:blipFill>
        <p:spPr>
          <a:xfrm>
            <a:off x="7477355" y="298664"/>
            <a:ext cx="2554889" cy="5829993"/>
          </a:xfrm>
          <a:prstGeom prst="rect">
            <a:avLst/>
          </a:prstGeom>
        </p:spPr>
      </p:pic>
      <p:pic>
        <p:nvPicPr>
          <p:cNvPr id="11" name="Image 10">
            <a:extLst>
              <a:ext uri="{FF2B5EF4-FFF2-40B4-BE49-F238E27FC236}">
                <a16:creationId xmlns:a16="http://schemas.microsoft.com/office/drawing/2014/main" id="{5B022039-82A5-2574-B403-1833EC74F414}"/>
              </a:ext>
            </a:extLst>
          </p:cNvPr>
          <p:cNvPicPr>
            <a:picLocks noChangeAspect="1"/>
          </p:cNvPicPr>
          <p:nvPr/>
        </p:nvPicPr>
        <p:blipFill>
          <a:blip r:embed="rId5"/>
          <a:stretch>
            <a:fillRect/>
          </a:stretch>
        </p:blipFill>
        <p:spPr>
          <a:xfrm>
            <a:off x="293240" y="4414506"/>
            <a:ext cx="6316969" cy="698779"/>
          </a:xfrm>
          <a:prstGeom prst="rect">
            <a:avLst/>
          </a:prstGeom>
        </p:spPr>
      </p:pic>
      <p:sp>
        <p:nvSpPr>
          <p:cNvPr id="12" name="ZoneTexte 11">
            <a:extLst>
              <a:ext uri="{FF2B5EF4-FFF2-40B4-BE49-F238E27FC236}">
                <a16:creationId xmlns:a16="http://schemas.microsoft.com/office/drawing/2014/main" id="{17763F1F-1570-0600-8FA8-EFC5531E9E45}"/>
              </a:ext>
            </a:extLst>
          </p:cNvPr>
          <p:cNvSpPr txBox="1"/>
          <p:nvPr/>
        </p:nvSpPr>
        <p:spPr>
          <a:xfrm>
            <a:off x="10313652" y="870856"/>
            <a:ext cx="1534886" cy="5078313"/>
          </a:xfrm>
          <a:prstGeom prst="rect">
            <a:avLst/>
          </a:prstGeom>
          <a:noFill/>
        </p:spPr>
        <p:txBody>
          <a:bodyPr wrap="square" rtlCol="0">
            <a:spAutoFit/>
          </a:bodyPr>
          <a:lstStyle/>
          <a:p>
            <a:r>
              <a:rPr lang="fr-FR" dirty="0"/>
              <a:t>Le cluster 0 contient 98% de billets « vrais » en entrainement et 99% dans l’échantillon test.</a:t>
            </a:r>
          </a:p>
          <a:p>
            <a:endParaRPr lang="fr-FR" dirty="0"/>
          </a:p>
          <a:p>
            <a:endParaRPr lang="fr-FR" dirty="0"/>
          </a:p>
          <a:p>
            <a:r>
              <a:rPr lang="fr-FR" dirty="0"/>
              <a:t>Le cluster 1 contient 98% de billets « faux » en entrainement et 98% dans l’échantillon test.</a:t>
            </a:r>
          </a:p>
        </p:txBody>
      </p:sp>
      <p:cxnSp>
        <p:nvCxnSpPr>
          <p:cNvPr id="14" name="Connecteur droit 13">
            <a:extLst>
              <a:ext uri="{FF2B5EF4-FFF2-40B4-BE49-F238E27FC236}">
                <a16:creationId xmlns:a16="http://schemas.microsoft.com/office/drawing/2014/main" id="{7F752EDE-66A7-09E2-4657-A2DF89552E5C}"/>
              </a:ext>
            </a:extLst>
          </p:cNvPr>
          <p:cNvCxnSpPr/>
          <p:nvPr/>
        </p:nvCxnSpPr>
        <p:spPr>
          <a:xfrm>
            <a:off x="7077338" y="453662"/>
            <a:ext cx="0" cy="6088652"/>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pic>
        <p:nvPicPr>
          <p:cNvPr id="18" name="Image 17">
            <a:extLst>
              <a:ext uri="{FF2B5EF4-FFF2-40B4-BE49-F238E27FC236}">
                <a16:creationId xmlns:a16="http://schemas.microsoft.com/office/drawing/2014/main" id="{C647E186-2220-5369-0687-02537241241E}"/>
              </a:ext>
            </a:extLst>
          </p:cNvPr>
          <p:cNvPicPr>
            <a:picLocks noChangeAspect="1"/>
          </p:cNvPicPr>
          <p:nvPr/>
        </p:nvPicPr>
        <p:blipFill>
          <a:blip r:embed="rId6"/>
          <a:stretch>
            <a:fillRect/>
          </a:stretch>
        </p:blipFill>
        <p:spPr>
          <a:xfrm>
            <a:off x="276866" y="5144235"/>
            <a:ext cx="2137527" cy="353311"/>
          </a:xfrm>
          <a:prstGeom prst="rect">
            <a:avLst/>
          </a:prstGeom>
        </p:spPr>
      </p:pic>
      <p:pic>
        <p:nvPicPr>
          <p:cNvPr id="20" name="Image 19">
            <a:extLst>
              <a:ext uri="{FF2B5EF4-FFF2-40B4-BE49-F238E27FC236}">
                <a16:creationId xmlns:a16="http://schemas.microsoft.com/office/drawing/2014/main" id="{73726019-DB3E-C0BB-3287-238D77124547}"/>
              </a:ext>
            </a:extLst>
          </p:cNvPr>
          <p:cNvPicPr>
            <a:picLocks noChangeAspect="1"/>
          </p:cNvPicPr>
          <p:nvPr/>
        </p:nvPicPr>
        <p:blipFill>
          <a:blip r:embed="rId7"/>
          <a:stretch>
            <a:fillRect/>
          </a:stretch>
        </p:blipFill>
        <p:spPr>
          <a:xfrm>
            <a:off x="4190228" y="5162861"/>
            <a:ext cx="1467473" cy="353609"/>
          </a:xfrm>
          <a:prstGeom prst="rect">
            <a:avLst/>
          </a:prstGeom>
        </p:spPr>
      </p:pic>
      <p:pic>
        <p:nvPicPr>
          <p:cNvPr id="22" name="Graphique 21" descr="Ajouter avec un remplissage uni">
            <a:extLst>
              <a:ext uri="{FF2B5EF4-FFF2-40B4-BE49-F238E27FC236}">
                <a16:creationId xmlns:a16="http://schemas.microsoft.com/office/drawing/2014/main" id="{C5CD5838-DC35-842A-4646-E5935074142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864304" y="5091002"/>
            <a:ext cx="470260" cy="470260"/>
          </a:xfrm>
          <a:prstGeom prst="rect">
            <a:avLst/>
          </a:prstGeom>
        </p:spPr>
      </p:pic>
      <p:pic>
        <p:nvPicPr>
          <p:cNvPr id="24" name="Image 23">
            <a:extLst>
              <a:ext uri="{FF2B5EF4-FFF2-40B4-BE49-F238E27FC236}">
                <a16:creationId xmlns:a16="http://schemas.microsoft.com/office/drawing/2014/main" id="{1070D540-1D4B-E36C-2437-F72A701025F4}"/>
              </a:ext>
            </a:extLst>
          </p:cNvPr>
          <p:cNvPicPr>
            <a:picLocks noChangeAspect="1"/>
          </p:cNvPicPr>
          <p:nvPr/>
        </p:nvPicPr>
        <p:blipFill>
          <a:blip r:embed="rId10"/>
          <a:stretch>
            <a:fillRect/>
          </a:stretch>
        </p:blipFill>
        <p:spPr>
          <a:xfrm>
            <a:off x="118636" y="968136"/>
            <a:ext cx="2537418" cy="353311"/>
          </a:xfrm>
          <a:prstGeom prst="rect">
            <a:avLst/>
          </a:prstGeom>
        </p:spPr>
      </p:pic>
      <p:sp>
        <p:nvSpPr>
          <p:cNvPr id="25" name="Espace réservé du numéro de diapositive 24">
            <a:extLst>
              <a:ext uri="{FF2B5EF4-FFF2-40B4-BE49-F238E27FC236}">
                <a16:creationId xmlns:a16="http://schemas.microsoft.com/office/drawing/2014/main" id="{4069BDCB-E37B-5601-0D9E-ACF712249FE9}"/>
              </a:ext>
            </a:extLst>
          </p:cNvPr>
          <p:cNvSpPr>
            <a:spLocks noGrp="1"/>
          </p:cNvSpPr>
          <p:nvPr>
            <p:ph type="sldNum" sz="quarter" idx="12"/>
          </p:nvPr>
        </p:nvSpPr>
        <p:spPr/>
        <p:txBody>
          <a:bodyPr/>
          <a:lstStyle/>
          <a:p>
            <a:fld id="{312CC964-A50B-4C29-B4E4-2C30BB34CCF3}" type="slidenum">
              <a:rPr lang="en-US" smtClean="0"/>
              <a:t>9</a:t>
            </a:fld>
            <a:endParaRPr lang="en-US" dirty="0"/>
          </a:p>
        </p:txBody>
      </p:sp>
      <p:sp>
        <p:nvSpPr>
          <p:cNvPr id="2" name="ZoneTexte 1">
            <a:extLst>
              <a:ext uri="{FF2B5EF4-FFF2-40B4-BE49-F238E27FC236}">
                <a16:creationId xmlns:a16="http://schemas.microsoft.com/office/drawing/2014/main" id="{054280EF-A354-CF74-B3E3-7F694C64AE32}"/>
              </a:ext>
            </a:extLst>
          </p:cNvPr>
          <p:cNvSpPr txBox="1"/>
          <p:nvPr/>
        </p:nvSpPr>
        <p:spPr>
          <a:xfrm>
            <a:off x="118636" y="5770306"/>
            <a:ext cx="6830483" cy="738664"/>
          </a:xfrm>
          <a:prstGeom prst="rect">
            <a:avLst/>
          </a:prstGeom>
          <a:noFill/>
        </p:spPr>
        <p:txBody>
          <a:bodyPr wrap="square" rtlCol="0">
            <a:spAutoFit/>
          </a:bodyPr>
          <a:lstStyle/>
          <a:p>
            <a:r>
              <a:rPr lang="fr-FR" sz="1400" b="1" i="1" dirty="0"/>
              <a:t>*Il faut la même moyenne et le même écart-type</a:t>
            </a:r>
            <a:r>
              <a:rPr lang="fr-FR" sz="1400" i="1" dirty="0"/>
              <a:t> pour standardiser des nouvelles données, afin que le modèle puisse les interpréter correctement et faire des prédictions fiables. C'est pourquoi la </a:t>
            </a:r>
            <a:r>
              <a:rPr lang="fr-FR" sz="1400" b="1" i="1" dirty="0"/>
              <a:t>sauvegarde du </a:t>
            </a:r>
            <a:r>
              <a:rPr lang="fr-FR" sz="1400" b="1" i="1" dirty="0" err="1"/>
              <a:t>scaler</a:t>
            </a:r>
            <a:r>
              <a:rPr lang="fr-FR" sz="1400" b="1" i="1" dirty="0"/>
              <a:t> d’entrainement (.fit) </a:t>
            </a:r>
            <a:r>
              <a:rPr lang="fr-FR" sz="1400" i="1" dirty="0"/>
              <a:t>original est importante.</a:t>
            </a:r>
          </a:p>
        </p:txBody>
      </p:sp>
      <p:pic>
        <p:nvPicPr>
          <p:cNvPr id="15" name="Image 14">
            <a:extLst>
              <a:ext uri="{FF2B5EF4-FFF2-40B4-BE49-F238E27FC236}">
                <a16:creationId xmlns:a16="http://schemas.microsoft.com/office/drawing/2014/main" id="{DF58B7A8-AFAE-4B0A-2F53-5B5DF9FDC5FA}"/>
              </a:ext>
            </a:extLst>
          </p:cNvPr>
          <p:cNvPicPr>
            <a:picLocks noChangeAspect="1"/>
          </p:cNvPicPr>
          <p:nvPr/>
        </p:nvPicPr>
        <p:blipFill>
          <a:blip r:embed="rId11"/>
          <a:stretch>
            <a:fillRect/>
          </a:stretch>
        </p:blipFill>
        <p:spPr>
          <a:xfrm>
            <a:off x="309678" y="1360454"/>
            <a:ext cx="6049773" cy="707710"/>
          </a:xfrm>
          <a:prstGeom prst="rect">
            <a:avLst/>
          </a:prstGeom>
        </p:spPr>
      </p:pic>
      <p:sp>
        <p:nvSpPr>
          <p:cNvPr id="16" name="ZoneTexte 15">
            <a:extLst>
              <a:ext uri="{FF2B5EF4-FFF2-40B4-BE49-F238E27FC236}">
                <a16:creationId xmlns:a16="http://schemas.microsoft.com/office/drawing/2014/main" id="{97A55BC2-AB7F-626E-572C-0E03984E820E}"/>
              </a:ext>
            </a:extLst>
          </p:cNvPr>
          <p:cNvSpPr txBox="1"/>
          <p:nvPr/>
        </p:nvSpPr>
        <p:spPr>
          <a:xfrm>
            <a:off x="354582" y="3896011"/>
            <a:ext cx="5366655" cy="369332"/>
          </a:xfrm>
          <a:prstGeom prst="rect">
            <a:avLst/>
          </a:prstGeom>
          <a:noFill/>
        </p:spPr>
        <p:txBody>
          <a:bodyPr wrap="square" rtlCol="0">
            <a:spAutoFit/>
          </a:bodyPr>
          <a:lstStyle/>
          <a:p>
            <a:pPr algn="ctr"/>
            <a:r>
              <a:rPr lang="fr-FR" b="1" i="1" dirty="0"/>
              <a:t>Clustering en 2 groupes </a:t>
            </a:r>
          </a:p>
        </p:txBody>
      </p:sp>
    </p:spTree>
    <p:extLst>
      <p:ext uri="{BB962C8B-B14F-4D97-AF65-F5344CB8AC3E}">
        <p14:creationId xmlns:p14="http://schemas.microsoft.com/office/powerpoint/2010/main" val="13305578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6">
                                            <p:txEl>
                                              <p:pRg st="0" end="0"/>
                                            </p:txEl>
                                          </p:spTgt>
                                        </p:tgtEl>
                                        <p:attrNameLst>
                                          <p:attrName>style.visibility</p:attrName>
                                        </p:attrNameLst>
                                      </p:cBhvr>
                                      <p:to>
                                        <p:strVal val="visible"/>
                                      </p:to>
                                    </p:set>
                                    <p:anim calcmode="lin" valueType="num">
                                      <p:cBhvr additive="base">
                                        <p:cTn id="23" dur="500" fill="hold"/>
                                        <p:tgtEl>
                                          <p:spTgt spid="16">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fill="hold"/>
                                        <p:tgtEl>
                                          <p:spTgt spid="9"/>
                                        </p:tgtEl>
                                        <p:attrNameLst>
                                          <p:attrName>ppt_x</p:attrName>
                                        </p:attrNameLst>
                                      </p:cBhvr>
                                      <p:tavLst>
                                        <p:tav tm="0">
                                          <p:val>
                                            <p:strVal val="#ppt_x"/>
                                          </p:val>
                                        </p:tav>
                                        <p:tav tm="100000">
                                          <p:val>
                                            <p:strVal val="#ppt_x"/>
                                          </p:val>
                                        </p:tav>
                                      </p:tavLst>
                                    </p:anim>
                                    <p:anim calcmode="lin" valueType="num">
                                      <p:cBhvr additive="base">
                                        <p:cTn id="3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500"/>
                                        <p:tgtEl>
                                          <p:spTgt spid="12"/>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18"/>
                                        </p:tgtEl>
                                        <p:attrNameLst>
                                          <p:attrName>style.visibility</p:attrName>
                                        </p:attrNameLst>
                                      </p:cBhvr>
                                      <p:to>
                                        <p:strVal val="visible"/>
                                      </p:to>
                                    </p:set>
                                  </p:childTnLst>
                                </p:cTn>
                              </p:par>
                              <p:par>
                                <p:cTn id="44" presetID="1" presetClass="entr" presetSubtype="0" fill="hold" nodeType="withEffect">
                                  <p:stCondLst>
                                    <p:cond delay="0"/>
                                  </p:stCondLst>
                                  <p:childTnLst>
                                    <p:set>
                                      <p:cBhvr>
                                        <p:cTn id="45" dur="1" fill="hold">
                                          <p:stCondLst>
                                            <p:cond delay="0"/>
                                          </p:stCondLst>
                                        </p:cTn>
                                        <p:tgtEl>
                                          <p:spTgt spid="22"/>
                                        </p:tgtEl>
                                        <p:attrNameLst>
                                          <p:attrName>style.visibility</p:attrName>
                                        </p:attrNameLst>
                                      </p:cBhvr>
                                      <p:to>
                                        <p:strVal val="visible"/>
                                      </p:to>
                                    </p:set>
                                  </p:childTnLst>
                                </p:cTn>
                              </p:par>
                              <p:par>
                                <p:cTn id="46" presetID="1" presetClass="entr" presetSubtype="0" fill="hold" nodeType="with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par>
                                <p:cTn id="48" presetID="10" presetClass="entr" presetSubtype="0" fill="hold" grpId="0" nodeType="withEffect">
                                  <p:stCondLst>
                                    <p:cond delay="0"/>
                                  </p:stCondLst>
                                  <p:childTnLst>
                                    <p:set>
                                      <p:cBhvr>
                                        <p:cTn id="49" dur="1" fill="hold">
                                          <p:stCondLst>
                                            <p:cond delay="0"/>
                                          </p:stCondLst>
                                        </p:cTn>
                                        <p:tgtEl>
                                          <p:spTgt spid="2"/>
                                        </p:tgtEl>
                                        <p:attrNameLst>
                                          <p:attrName>style.visibility</p:attrName>
                                        </p:attrNameLst>
                                      </p:cBhvr>
                                      <p:to>
                                        <p:strVal val="visible"/>
                                      </p:to>
                                    </p:set>
                                    <p:animEffect transition="in" filter="fade">
                                      <p:cBhvr>
                                        <p:cTn id="5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Lst>
  </p:timing>
</p:sld>
</file>

<file path=ppt/theme/theme1.xml><?xml version="1.0" encoding="utf-8"?>
<a:theme xmlns:a="http://schemas.openxmlformats.org/drawingml/2006/main" name="AngleLinesVTI">
  <a:themeElements>
    <a:clrScheme name="Blue">
      <a:dk1>
        <a:srgbClr val="000000"/>
      </a:dk1>
      <a:lt1>
        <a:srgbClr val="FFFFFF"/>
      </a:lt1>
      <a:dk2>
        <a:srgbClr val="153A63"/>
      </a:dk2>
      <a:lt2>
        <a:srgbClr val="DBEFF9"/>
      </a:lt2>
      <a:accent1>
        <a:srgbClr val="0F6FC6"/>
      </a:accent1>
      <a:accent2>
        <a:srgbClr val="009DD9"/>
      </a:accent2>
      <a:accent3>
        <a:srgbClr val="09B8C0"/>
      </a:accent3>
      <a:accent4>
        <a:srgbClr val="0EBC8C"/>
      </a:accent4>
      <a:accent5>
        <a:srgbClr val="71B959"/>
      </a:accent5>
      <a:accent6>
        <a:srgbClr val="96B042"/>
      </a:accent6>
      <a:hlink>
        <a:srgbClr val="C37400"/>
      </a:hlink>
      <a:folHlink>
        <a:srgbClr val="4F9085"/>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404</TotalTime>
  <Words>1321</Words>
  <Application>Microsoft Office PowerPoint</Application>
  <PresentationFormat>Grand écran</PresentationFormat>
  <Paragraphs>176</Paragraphs>
  <Slides>15</Slides>
  <Notes>0</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15</vt:i4>
      </vt:variant>
    </vt:vector>
  </HeadingPairs>
  <TitlesOfParts>
    <vt:vector size="24" baseType="lpstr">
      <vt:lpstr>Aptos</vt:lpstr>
      <vt:lpstr>Arial</vt:lpstr>
      <vt:lpstr>book antiqua</vt:lpstr>
      <vt:lpstr>Courier New</vt:lpstr>
      <vt:lpstr>Goudy Old Style</vt:lpstr>
      <vt:lpstr>Univers Condensed Light</vt:lpstr>
      <vt:lpstr>Walbaum Display Light</vt:lpstr>
      <vt:lpstr>Wingdings</vt:lpstr>
      <vt:lpstr>AngleLinesVTI</vt:lpstr>
      <vt:lpstr>Présentation PowerPoint</vt:lpstr>
      <vt:lpstr>Présentation PowerPoint</vt:lpstr>
      <vt:lpstr>Présentation PowerPoint</vt:lpstr>
      <vt:lpstr>Partie 2 : La régression Linéaire</vt:lpstr>
      <vt:lpstr>Présentation PowerPoint</vt:lpstr>
      <vt:lpstr>Présentation PowerPoint</vt:lpstr>
      <vt:lpstr>Application d’un modèle de régression linéaire</vt:lpstr>
      <vt:lpstr>Partie 3 : Les algorithmes</vt:lpstr>
      <vt:lpstr>Présentation PowerPoint</vt:lpstr>
      <vt:lpstr>Présentation PowerPoint</vt:lpstr>
      <vt:lpstr>Présentation PowerPoint</vt:lpstr>
      <vt:lpstr>Présentation PowerPoint</vt:lpstr>
      <vt:lpstr>Partie 4 : Evaluation des modèles </vt:lpstr>
      <vt:lpstr>Partie 5 : Test réel</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Edine Benakli</dc:creator>
  <cp:lastModifiedBy>Edine Benakli</cp:lastModifiedBy>
  <cp:revision>11</cp:revision>
  <dcterms:created xsi:type="dcterms:W3CDTF">2024-08-20T09:24:41Z</dcterms:created>
  <dcterms:modified xsi:type="dcterms:W3CDTF">2024-08-28T19:20:26Z</dcterms:modified>
</cp:coreProperties>
</file>

<file path=docProps/thumbnail.jpeg>
</file>